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xlsx" ContentType="application/vnd.openxmlformats-officedocument.spreadsheetml.sheet"/>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5.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58"/>
  </p:notesMasterIdLst>
  <p:sldIdLst>
    <p:sldId id="281" r:id="rId2"/>
    <p:sldId id="282" r:id="rId3"/>
    <p:sldId id="285" r:id="rId4"/>
    <p:sldId id="270" r:id="rId5"/>
    <p:sldId id="279" r:id="rId6"/>
    <p:sldId id="288" r:id="rId7"/>
    <p:sldId id="265" r:id="rId8"/>
    <p:sldId id="292" r:id="rId9"/>
    <p:sldId id="272" r:id="rId10"/>
    <p:sldId id="291" r:id="rId11"/>
    <p:sldId id="261" r:id="rId12"/>
    <p:sldId id="290" r:id="rId13"/>
    <p:sldId id="259" r:id="rId14"/>
    <p:sldId id="260" r:id="rId15"/>
    <p:sldId id="258" r:id="rId16"/>
    <p:sldId id="293" r:id="rId17"/>
    <p:sldId id="294" r:id="rId18"/>
    <p:sldId id="295" r:id="rId19"/>
    <p:sldId id="296" r:id="rId20"/>
    <p:sldId id="297" r:id="rId21"/>
    <p:sldId id="298" r:id="rId22"/>
    <p:sldId id="299" r:id="rId23"/>
    <p:sldId id="300" r:id="rId24"/>
    <p:sldId id="301" r:id="rId25"/>
    <p:sldId id="302" r:id="rId26"/>
    <p:sldId id="303" r:id="rId27"/>
    <p:sldId id="304" r:id="rId28"/>
    <p:sldId id="305" r:id="rId29"/>
    <p:sldId id="306" r:id="rId30"/>
    <p:sldId id="307" r:id="rId31"/>
    <p:sldId id="308" r:id="rId32"/>
    <p:sldId id="309" r:id="rId33"/>
    <p:sldId id="310" r:id="rId34"/>
    <p:sldId id="311" r:id="rId35"/>
    <p:sldId id="312" r:id="rId36"/>
    <p:sldId id="314" r:id="rId37"/>
    <p:sldId id="315" r:id="rId38"/>
    <p:sldId id="316" r:id="rId39"/>
    <p:sldId id="317" r:id="rId40"/>
    <p:sldId id="318" r:id="rId41"/>
    <p:sldId id="319" r:id="rId42"/>
    <p:sldId id="320" r:id="rId43"/>
    <p:sldId id="321" r:id="rId44"/>
    <p:sldId id="322" r:id="rId45"/>
    <p:sldId id="323" r:id="rId46"/>
    <p:sldId id="331" r:id="rId47"/>
    <p:sldId id="326" r:id="rId48"/>
    <p:sldId id="330" r:id="rId49"/>
    <p:sldId id="329" r:id="rId50"/>
    <p:sldId id="328" r:id="rId51"/>
    <p:sldId id="280" r:id="rId52"/>
    <p:sldId id="289" r:id="rId53"/>
    <p:sldId id="277" r:id="rId54"/>
    <p:sldId id="287" r:id="rId55"/>
    <p:sldId id="278" r:id="rId56"/>
    <p:sldId id="286" r:id="rId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bw" hidden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7510" autoAdjust="0"/>
  </p:normalViewPr>
  <p:slideViewPr>
    <p:cSldViewPr snapToGrid="0" snapToObjects="1">
      <p:cViewPr varScale="1">
        <p:scale>
          <a:sx n="37" d="100"/>
          <a:sy n="37" d="100"/>
        </p:scale>
        <p:origin x="-184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t>Total Number </a:t>
            </a:r>
            <a:r>
              <a:rPr lang="en-US" dirty="0"/>
              <a:t>of </a:t>
            </a:r>
            <a:r>
              <a:rPr lang="en-US" dirty="0" smtClean="0"/>
              <a:t>Children 955,210</a:t>
            </a:r>
            <a:endParaRPr lang="en-US" dirty="0"/>
          </a:p>
        </c:rich>
      </c:tx>
      <c:layout/>
      <c:overlay val="0"/>
    </c:title>
    <c:autoTitleDeleted val="0"/>
    <c:plotArea>
      <c:layout/>
      <c:pieChart>
        <c:varyColors val="1"/>
        <c:ser>
          <c:idx val="0"/>
          <c:order val="0"/>
          <c:tx>
            <c:strRef>
              <c:f>Sheet1!$B$1</c:f>
              <c:strCache>
                <c:ptCount val="1"/>
                <c:pt idx="0">
                  <c:v>Number of Children</c:v>
                </c:pt>
              </c:strCache>
            </c:strRef>
          </c:tx>
          <c:dLbls>
            <c:dLblPos val="outEnd"/>
            <c:showLegendKey val="0"/>
            <c:showVal val="1"/>
            <c:showCatName val="0"/>
            <c:showSerName val="0"/>
            <c:showPercent val="0"/>
            <c:showBubbleSize val="0"/>
            <c:showLeaderLines val="1"/>
          </c:dLbls>
          <c:cat>
            <c:strRef>
              <c:f>Sheet1!$A$2:$A$4</c:f>
              <c:strCache>
                <c:ptCount val="3"/>
                <c:pt idx="0">
                  <c:v>Birth- 3 Year olds</c:v>
                </c:pt>
                <c:pt idx="1">
                  <c:v>3-4 Year olds</c:v>
                </c:pt>
                <c:pt idx="2">
                  <c:v>5 Year olds</c:v>
                </c:pt>
              </c:strCache>
            </c:strRef>
          </c:cat>
          <c:val>
            <c:numRef>
              <c:f>Sheet1!$B$2:$B$4</c:f>
              <c:numCache>
                <c:formatCode>#,##0</c:formatCode>
                <c:ptCount val="3"/>
                <c:pt idx="0">
                  <c:v>407609.0</c:v>
                </c:pt>
                <c:pt idx="1">
                  <c:v>324076.0</c:v>
                </c:pt>
                <c:pt idx="2">
                  <c:v>160525.0</c:v>
                </c:pt>
              </c:numCache>
            </c:numRef>
          </c:val>
        </c:ser>
        <c:dLbls>
          <c:dLblPos val="outEnd"/>
          <c:showLegendKey val="0"/>
          <c:showVal val="1"/>
          <c:showCatName val="0"/>
          <c:showSerName val="0"/>
          <c:showPercent val="0"/>
          <c:showBubbleSize val="0"/>
          <c:showLeaderLines val="1"/>
        </c:dLbls>
        <c:firstSliceAng val="0"/>
      </c:pieChart>
    </c:plotArea>
    <c:legend>
      <c:legendPos val="r"/>
      <c:layout>
        <c:manualLayout>
          <c:xMode val="edge"/>
          <c:yMode val="edge"/>
          <c:x val="0.677211286089239"/>
          <c:y val="0.282842437664042"/>
          <c:w val="0.321245504034218"/>
          <c:h val="0.546085752952756"/>
        </c:manualLayout>
      </c:layout>
      <c:overlay val="0"/>
      <c:txPr>
        <a:bodyPr/>
        <a:lstStyle/>
        <a:p>
          <a:pPr>
            <a:defRPr sz="2400"/>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Number of spaces</c:v>
                </c:pt>
              </c:strCache>
            </c:strRef>
          </c:tx>
          <c:invertIfNegative val="0"/>
          <c:dLbls>
            <c:dLbl>
              <c:idx val="3"/>
              <c:layout/>
              <c:tx>
                <c:rich>
                  <a:bodyPr/>
                  <a:lstStyle/>
                  <a:p>
                    <a:r>
                      <a:rPr lang="en-US" smtClean="0"/>
                      <a:t>80,759*</a:t>
                    </a:r>
                    <a:endParaRPr lang="en-US"/>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Preschool For All</c:v>
                </c:pt>
                <c:pt idx="1">
                  <c:v>Prevention Intiative </c:v>
                </c:pt>
                <c:pt idx="2">
                  <c:v>Head Start</c:v>
                </c:pt>
                <c:pt idx="3">
                  <c:v>Childcare (CCAP)</c:v>
                </c:pt>
              </c:strCache>
            </c:strRef>
          </c:cat>
          <c:val>
            <c:numRef>
              <c:f>Sheet1!$B$2:$B$5</c:f>
              <c:numCache>
                <c:formatCode>#,##0</c:formatCode>
                <c:ptCount val="4"/>
                <c:pt idx="0">
                  <c:v>75154.0</c:v>
                </c:pt>
                <c:pt idx="1">
                  <c:v>14852.0</c:v>
                </c:pt>
                <c:pt idx="2">
                  <c:v>42192.0</c:v>
                </c:pt>
                <c:pt idx="3">
                  <c:v>80759.0</c:v>
                </c:pt>
              </c:numCache>
            </c:numRef>
          </c:val>
        </c:ser>
        <c:ser>
          <c:idx val="1"/>
          <c:order val="1"/>
          <c:tx>
            <c:strRef>
              <c:f>Sheet1!$C$1</c:f>
              <c:strCache>
                <c:ptCount val="1"/>
                <c:pt idx="0">
                  <c:v>Number of Children with IEP or IFSP</c:v>
                </c:pt>
              </c:strCache>
            </c:strRef>
          </c:tx>
          <c:invertIfNegative val="0"/>
          <c:dLbls>
            <c:dLbl>
              <c:idx val="0"/>
              <c:layout>
                <c:manualLayout>
                  <c:x val="0.0169751871293866"/>
                  <c:y val="-0.0026043717191601"/>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Preschool For All</c:v>
                </c:pt>
                <c:pt idx="1">
                  <c:v>Prevention Intiative </c:v>
                </c:pt>
                <c:pt idx="2">
                  <c:v>Head Start</c:v>
                </c:pt>
                <c:pt idx="3">
                  <c:v>Childcare (CCAP)</c:v>
                </c:pt>
              </c:strCache>
            </c:strRef>
          </c:cat>
          <c:val>
            <c:numRef>
              <c:f>Sheet1!$C$2:$C$5</c:f>
              <c:numCache>
                <c:formatCode>General</c:formatCode>
                <c:ptCount val="4"/>
                <c:pt idx="0" formatCode="#,##0">
                  <c:v>11819.0</c:v>
                </c:pt>
                <c:pt idx="1">
                  <c:v>444.0</c:v>
                </c:pt>
                <c:pt idx="2">
                  <c:v>5536.0</c:v>
                </c:pt>
              </c:numCache>
            </c:numRef>
          </c:val>
        </c:ser>
        <c:dLbls>
          <c:showLegendKey val="0"/>
          <c:showVal val="1"/>
          <c:showCatName val="0"/>
          <c:showSerName val="0"/>
          <c:showPercent val="0"/>
          <c:showBubbleSize val="0"/>
        </c:dLbls>
        <c:gapWidth val="150"/>
        <c:axId val="2106518936"/>
        <c:axId val="2106521912"/>
      </c:barChart>
      <c:catAx>
        <c:axId val="2106518936"/>
        <c:scaling>
          <c:orientation val="minMax"/>
        </c:scaling>
        <c:delete val="0"/>
        <c:axPos val="b"/>
        <c:majorTickMark val="out"/>
        <c:minorTickMark val="none"/>
        <c:tickLblPos val="nextTo"/>
        <c:crossAx val="2106521912"/>
        <c:crosses val="autoZero"/>
        <c:auto val="1"/>
        <c:lblAlgn val="ctr"/>
        <c:lblOffset val="100"/>
        <c:noMultiLvlLbl val="0"/>
      </c:catAx>
      <c:valAx>
        <c:axId val="2106521912"/>
        <c:scaling>
          <c:orientation val="minMax"/>
        </c:scaling>
        <c:delete val="0"/>
        <c:axPos val="l"/>
        <c:majorGridlines/>
        <c:numFmt formatCode="#,##0" sourceLinked="1"/>
        <c:majorTickMark val="out"/>
        <c:minorTickMark val="none"/>
        <c:tickLblPos val="nextTo"/>
        <c:crossAx val="2106518936"/>
        <c:crosses val="autoZero"/>
        <c:crossBetween val="between"/>
      </c:valAx>
    </c:plotArea>
    <c:legend>
      <c:legendPos val="b"/>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1"/>
          <c:order val="1"/>
          <c:tx>
            <c:strRef>
              <c:f>Sheet1!$C$1</c:f>
              <c:strCache>
                <c:ptCount val="1"/>
                <c:pt idx="0">
                  <c:v>National</c:v>
                </c:pt>
              </c:strCache>
            </c:strRef>
          </c:tx>
          <c:invertIfNegative val="0"/>
          <c:cat>
            <c:strRef>
              <c:f>Sheet1!$A$2:$A$3</c:f>
              <c:strCache>
                <c:ptCount val="2"/>
                <c:pt idx="0">
                  <c:v>Children attending and served in regular EC Program</c:v>
                </c:pt>
                <c:pt idx="1">
                  <c:v>Children served in separate setting, not attending regular EC program</c:v>
                </c:pt>
              </c:strCache>
            </c:strRef>
          </c:cat>
          <c:val>
            <c:numRef>
              <c:f>Sheet1!$C$2:$C$3</c:f>
              <c:numCache>
                <c:formatCode>0.00</c:formatCode>
                <c:ptCount val="2"/>
                <c:pt idx="0">
                  <c:v>45.0</c:v>
                </c:pt>
                <c:pt idx="1">
                  <c:v>25.0</c:v>
                </c:pt>
              </c:numCache>
            </c:numRef>
          </c:val>
        </c:ser>
        <c:ser>
          <c:idx val="0"/>
          <c:order val="0"/>
          <c:tx>
            <c:strRef>
              <c:f>Sheet1!$B$1</c:f>
              <c:strCache>
                <c:ptCount val="1"/>
                <c:pt idx="0">
                  <c:v>Illinois</c:v>
                </c:pt>
              </c:strCache>
            </c:strRef>
          </c:tx>
          <c:invertIfNegative val="0"/>
          <c:cat>
            <c:strRef>
              <c:f>Sheet1!$A$2:$A$3</c:f>
              <c:strCache>
                <c:ptCount val="2"/>
                <c:pt idx="0">
                  <c:v>Children attending and served in regular EC Program</c:v>
                </c:pt>
                <c:pt idx="1">
                  <c:v>Children served in separate setting, not attending regular EC program</c:v>
                </c:pt>
              </c:strCache>
            </c:strRef>
          </c:cat>
          <c:val>
            <c:numRef>
              <c:f>Sheet1!$B$2:$B$3</c:f>
              <c:numCache>
                <c:formatCode>0.00</c:formatCode>
                <c:ptCount val="2"/>
                <c:pt idx="0">
                  <c:v>38.0</c:v>
                </c:pt>
                <c:pt idx="1">
                  <c:v>28.0</c:v>
                </c:pt>
              </c:numCache>
            </c:numRef>
          </c:val>
        </c:ser>
        <c:dLbls>
          <c:dLblPos val="outEnd"/>
          <c:showLegendKey val="0"/>
          <c:showVal val="1"/>
          <c:showCatName val="0"/>
          <c:showSerName val="0"/>
          <c:showPercent val="0"/>
          <c:showBubbleSize val="0"/>
        </c:dLbls>
        <c:gapWidth val="150"/>
        <c:axId val="2108774056"/>
        <c:axId val="2108777032"/>
      </c:barChart>
      <c:catAx>
        <c:axId val="2108774056"/>
        <c:scaling>
          <c:orientation val="minMax"/>
        </c:scaling>
        <c:delete val="0"/>
        <c:axPos val="b"/>
        <c:majorTickMark val="out"/>
        <c:minorTickMark val="none"/>
        <c:tickLblPos val="nextTo"/>
        <c:crossAx val="2108777032"/>
        <c:crosses val="autoZero"/>
        <c:auto val="1"/>
        <c:lblAlgn val="ctr"/>
        <c:lblOffset val="100"/>
        <c:noMultiLvlLbl val="0"/>
      </c:catAx>
      <c:valAx>
        <c:axId val="2108777032"/>
        <c:scaling>
          <c:orientation val="minMax"/>
        </c:scaling>
        <c:delete val="0"/>
        <c:axPos val="l"/>
        <c:majorGridlines/>
        <c:numFmt formatCode="0.00" sourceLinked="1"/>
        <c:majorTickMark val="out"/>
        <c:minorTickMark val="none"/>
        <c:tickLblPos val="nextTo"/>
        <c:crossAx val="2108774056"/>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tx>
            <c:strRef>
              <c:f>Sheet1!$B$1</c:f>
              <c:strCache>
                <c:ptCount val="1"/>
                <c:pt idx="0">
                  <c:v>Home</c:v>
                </c:pt>
              </c:strCache>
            </c:strRef>
          </c:tx>
          <c:invertIfNegative val="0"/>
          <c:cat>
            <c:strRef>
              <c:f>Sheet1!$A$2:$A$3</c:f>
              <c:strCache>
                <c:ptCount val="2"/>
                <c:pt idx="0">
                  <c:v>October 2014</c:v>
                </c:pt>
                <c:pt idx="1">
                  <c:v>October 2015</c:v>
                </c:pt>
              </c:strCache>
            </c:strRef>
          </c:cat>
          <c:val>
            <c:numRef>
              <c:f>Sheet1!$B$2:$B$3</c:f>
              <c:numCache>
                <c:formatCode>0.00</c:formatCode>
                <c:ptCount val="2"/>
                <c:pt idx="0">
                  <c:v>80.39</c:v>
                </c:pt>
                <c:pt idx="1">
                  <c:v>91.46</c:v>
                </c:pt>
              </c:numCache>
            </c:numRef>
          </c:val>
        </c:ser>
        <c:ser>
          <c:idx val="1"/>
          <c:order val="1"/>
          <c:tx>
            <c:strRef>
              <c:f>Sheet1!$C$1</c:f>
              <c:strCache>
                <c:ptCount val="1"/>
                <c:pt idx="0">
                  <c:v>Child Care/Community</c:v>
                </c:pt>
              </c:strCache>
            </c:strRef>
          </c:tx>
          <c:invertIfNegative val="0"/>
          <c:cat>
            <c:strRef>
              <c:f>Sheet1!$A$2:$A$3</c:f>
              <c:strCache>
                <c:ptCount val="2"/>
                <c:pt idx="0">
                  <c:v>October 2014</c:v>
                </c:pt>
                <c:pt idx="1">
                  <c:v>October 2015</c:v>
                </c:pt>
              </c:strCache>
            </c:strRef>
          </c:cat>
          <c:val>
            <c:numRef>
              <c:f>Sheet1!$C$2:$C$3</c:f>
              <c:numCache>
                <c:formatCode>General</c:formatCode>
                <c:ptCount val="2"/>
                <c:pt idx="0" formatCode="0.00">
                  <c:v>7.74</c:v>
                </c:pt>
                <c:pt idx="1">
                  <c:v>7.25</c:v>
                </c:pt>
              </c:numCache>
            </c:numRef>
          </c:val>
        </c:ser>
        <c:dLbls>
          <c:dLblPos val="inBase"/>
          <c:showLegendKey val="0"/>
          <c:showVal val="1"/>
          <c:showCatName val="0"/>
          <c:showSerName val="0"/>
          <c:showPercent val="0"/>
          <c:showBubbleSize val="0"/>
        </c:dLbls>
        <c:gapWidth val="150"/>
        <c:overlap val="100"/>
        <c:axId val="2108818408"/>
        <c:axId val="2108821464"/>
      </c:barChart>
      <c:catAx>
        <c:axId val="2108818408"/>
        <c:scaling>
          <c:orientation val="minMax"/>
        </c:scaling>
        <c:delete val="0"/>
        <c:axPos val="b"/>
        <c:numFmt formatCode="@" sourceLinked="1"/>
        <c:majorTickMark val="out"/>
        <c:minorTickMark val="none"/>
        <c:tickLblPos val="nextTo"/>
        <c:crossAx val="2108821464"/>
        <c:crosses val="autoZero"/>
        <c:auto val="1"/>
        <c:lblAlgn val="ctr"/>
        <c:lblOffset val="100"/>
        <c:noMultiLvlLbl val="0"/>
      </c:catAx>
      <c:valAx>
        <c:axId val="2108821464"/>
        <c:scaling>
          <c:orientation val="minMax"/>
          <c:max val="100.0"/>
        </c:scaling>
        <c:delete val="0"/>
        <c:axPos val="l"/>
        <c:majorGridlines/>
        <c:numFmt formatCode="0.00" sourceLinked="1"/>
        <c:majorTickMark val="out"/>
        <c:minorTickMark val="none"/>
        <c:tickLblPos val="nextTo"/>
        <c:crossAx val="2108818408"/>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areaChart>
        <c:grouping val="stacked"/>
        <c:varyColors val="0"/>
        <c:ser>
          <c:idx val="0"/>
          <c:order val="0"/>
          <c:tx>
            <c:strRef>
              <c:f>Sheet1!$B$1</c:f>
              <c:strCache>
                <c:ptCount val="1"/>
                <c:pt idx="0">
                  <c:v>Sales</c:v>
                </c:pt>
              </c:strCache>
            </c:strRef>
          </c:tx>
          <c:spPr>
            <a:solidFill>
              <a:schemeClr val="bg1">
                <a:lumMod val="75000"/>
              </a:schemeClr>
            </a:solidFill>
            <a:ln w="15875">
              <a:solidFill>
                <a:schemeClr val="tx1"/>
              </a:solidFill>
            </a:ln>
          </c:spPr>
          <c:dPt>
            <c:idx val="0"/>
            <c:bubble3D val="0"/>
          </c:dPt>
          <c:dPt>
            <c:idx val="1"/>
            <c:bubble3D val="0"/>
          </c:dPt>
          <c:cat>
            <c:numRef>
              <c:f>Sheet1!$A$2:$A$3</c:f>
              <c:numCache>
                <c:formatCode>General</c:formatCode>
                <c:ptCount val="2"/>
                <c:pt idx="0">
                  <c:v>1985.0</c:v>
                </c:pt>
                <c:pt idx="1">
                  <c:v>2015.0</c:v>
                </c:pt>
              </c:numCache>
            </c:numRef>
          </c:cat>
          <c:val>
            <c:numRef>
              <c:f>Sheet1!$B$2:$B$3</c:f>
              <c:numCache>
                <c:formatCode>0.00%</c:formatCode>
                <c:ptCount val="2"/>
                <c:pt idx="0">
                  <c:v>0.368</c:v>
                </c:pt>
                <c:pt idx="1">
                  <c:v>0.368</c:v>
                </c:pt>
              </c:numCache>
            </c:numRef>
          </c:val>
        </c:ser>
        <c:ser>
          <c:idx val="1"/>
          <c:order val="1"/>
          <c:tx>
            <c:strRef>
              <c:f>Sheet1!$C$1</c:f>
              <c:strCache>
                <c:ptCount val="1"/>
                <c:pt idx="0">
                  <c:v>Column1</c:v>
                </c:pt>
              </c:strCache>
            </c:strRef>
          </c:tx>
          <c:spPr>
            <a:solidFill>
              <a:srgbClr val="FF0000"/>
            </a:solidFill>
            <a:ln w="25400">
              <a:solidFill>
                <a:schemeClr val="tx1"/>
              </a:solidFill>
            </a:ln>
          </c:spPr>
          <c:cat>
            <c:numRef>
              <c:f>Sheet1!$A$2:$A$3</c:f>
              <c:numCache>
                <c:formatCode>General</c:formatCode>
                <c:ptCount val="2"/>
                <c:pt idx="0">
                  <c:v>1985.0</c:v>
                </c:pt>
                <c:pt idx="1">
                  <c:v>2015.0</c:v>
                </c:pt>
              </c:numCache>
            </c:numRef>
          </c:cat>
          <c:val>
            <c:numRef>
              <c:f>Sheet1!$C$2:$C$3</c:f>
              <c:numCache>
                <c:formatCode>0.00%</c:formatCode>
                <c:ptCount val="2"/>
                <c:pt idx="0">
                  <c:v>0.0</c:v>
                </c:pt>
                <c:pt idx="1">
                  <c:v>0.072</c:v>
                </c:pt>
              </c:numCache>
            </c:numRef>
          </c:val>
        </c:ser>
        <c:dLbls>
          <c:showLegendKey val="0"/>
          <c:showVal val="0"/>
          <c:showCatName val="0"/>
          <c:showSerName val="0"/>
          <c:showPercent val="0"/>
          <c:showBubbleSize val="0"/>
        </c:dLbls>
        <c:axId val="2110938488"/>
        <c:axId val="2108686568"/>
      </c:areaChart>
      <c:catAx>
        <c:axId val="2110938488"/>
        <c:scaling>
          <c:orientation val="minMax"/>
        </c:scaling>
        <c:delete val="0"/>
        <c:axPos val="b"/>
        <c:numFmt formatCode="General" sourceLinked="1"/>
        <c:majorTickMark val="out"/>
        <c:minorTickMark val="none"/>
        <c:tickLblPos val="nextTo"/>
        <c:txPr>
          <a:bodyPr/>
          <a:lstStyle/>
          <a:p>
            <a:pPr>
              <a:defRPr>
                <a:latin typeface="Arial"/>
              </a:defRPr>
            </a:pPr>
            <a:endParaRPr lang="en-US"/>
          </a:p>
        </c:txPr>
        <c:crossAx val="2108686568"/>
        <c:crosses val="autoZero"/>
        <c:auto val="1"/>
        <c:lblAlgn val="ctr"/>
        <c:lblOffset val="100"/>
        <c:noMultiLvlLbl val="0"/>
      </c:catAx>
      <c:valAx>
        <c:axId val="2108686568"/>
        <c:scaling>
          <c:orientation val="minMax"/>
          <c:max val="1.0"/>
        </c:scaling>
        <c:delete val="0"/>
        <c:axPos val="l"/>
        <c:numFmt formatCode="0%" sourceLinked="0"/>
        <c:majorTickMark val="out"/>
        <c:minorTickMark val="none"/>
        <c:tickLblPos val="nextTo"/>
        <c:txPr>
          <a:bodyPr/>
          <a:lstStyle/>
          <a:p>
            <a:pPr>
              <a:defRPr>
                <a:latin typeface="Arial"/>
              </a:defRPr>
            </a:pPr>
            <a:endParaRPr lang="en-US"/>
          </a:p>
        </c:txPr>
        <c:crossAx val="2110938488"/>
        <c:crosses val="autoZero"/>
        <c:crossBetween val="midCat"/>
        <c:majorUnit val="0.25"/>
      </c:valAx>
    </c:plotArea>
    <c:plotVisOnly val="1"/>
    <c:dispBlanksAs val="gap"/>
    <c:showDLblsOverMax val="0"/>
  </c:chart>
  <c:txPr>
    <a:bodyPr/>
    <a:lstStyle/>
    <a:p>
      <a:pPr>
        <a:defRPr sz="18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0.58681</cdr:x>
      <cdr:y>0.89294</cdr:y>
    </cdr:from>
    <cdr:to>
      <cdr:x>0.96431</cdr:x>
      <cdr:y>0.97388</cdr:y>
    </cdr:to>
    <cdr:sp macro="" textlink="">
      <cdr:nvSpPr>
        <cdr:cNvPr id="2" name="TextBox 1"/>
        <cdr:cNvSpPr txBox="1"/>
      </cdr:nvSpPr>
      <cdr:spPr>
        <a:xfrm xmlns:a="http://schemas.openxmlformats.org/drawingml/2006/main">
          <a:off x="4829242" y="4354698"/>
          <a:ext cx="3106643" cy="3947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smtClean="0"/>
            <a:t>2014 Census</a:t>
          </a:r>
          <a:endParaRPr lang="en-US" sz="18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C46DDD-AB6A-2C4A-A6B2-021860444C85}" type="datetimeFigureOut">
              <a:rPr lang="en-US" smtClean="0"/>
              <a:t>2/7/17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9FCBBE-5CB6-7C4C-BB99-99FA06AE442F}" type="slidenum">
              <a:rPr lang="en-US" smtClean="0"/>
              <a:t>‹#›</a:t>
            </a:fld>
            <a:endParaRPr lang="en-US"/>
          </a:p>
        </p:txBody>
      </p:sp>
    </p:spTree>
    <p:extLst>
      <p:ext uri="{BB962C8B-B14F-4D97-AF65-F5344CB8AC3E}">
        <p14:creationId xmlns:p14="http://schemas.microsoft.com/office/powerpoint/2010/main" val="3761495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p>
          <a:p>
            <a:r>
              <a:rPr lang="en-US" dirty="0" smtClean="0"/>
              <a:t>We are so glad you could join us- we will be recording</a:t>
            </a:r>
            <a:r>
              <a:rPr lang="en-US" baseline="0" dirty="0" smtClean="0"/>
              <a:t> the webinar today so we will post a link on the Summit page of </a:t>
            </a:r>
            <a:r>
              <a:rPr lang="en-US" baseline="0" dirty="0" err="1" smtClean="0"/>
              <a:t>Eclre.org</a:t>
            </a:r>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1</a:t>
            </a:fld>
            <a:endParaRPr lang="en-US"/>
          </a:p>
        </p:txBody>
      </p:sp>
    </p:spTree>
    <p:extLst>
      <p:ext uri="{BB962C8B-B14F-4D97-AF65-F5344CB8AC3E}">
        <p14:creationId xmlns:p14="http://schemas.microsoft.com/office/powerpoint/2010/main" val="2571453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2</a:t>
            </a:fld>
            <a:endParaRPr lang="en-US"/>
          </a:p>
        </p:txBody>
      </p:sp>
    </p:spTree>
    <p:extLst>
      <p:ext uri="{BB962C8B-B14F-4D97-AF65-F5344CB8AC3E}">
        <p14:creationId xmlns:p14="http://schemas.microsoft.com/office/powerpoint/2010/main" val="2687783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t>In</a:t>
            </a:r>
            <a:r>
              <a:rPr lang="en-US" altLang="en-US" baseline="0" dirty="0" smtClean="0"/>
              <a:t> September 2015 US DHHS and DOE issued this joint policy statement on Inclusion of Children with Disabilities in EC Programs– </a:t>
            </a:r>
          </a:p>
          <a:p>
            <a:pPr>
              <a:spcBef>
                <a:spcPct val="0"/>
              </a:spcBef>
            </a:pPr>
            <a:r>
              <a:rPr lang="en-US" altLang="en-US" baseline="0" dirty="0" smtClean="0"/>
              <a:t>Our national departments of Ed and HHS have set the course for us and recently</a:t>
            </a:r>
          </a:p>
          <a:p>
            <a:pPr>
              <a:spcBef>
                <a:spcPct val="0"/>
              </a:spcBef>
            </a:pPr>
            <a:r>
              <a:rPr lang="en-US" altLang="en-US" baseline="0" dirty="0" smtClean="0"/>
              <a:t>DOE </a:t>
            </a:r>
            <a:r>
              <a:rPr lang="en-US" sz="1200" dirty="0" smtClean="0"/>
              <a:t>OSEP Issued  the DCL on January 9, 2017 to reaffirm the position of the Department that all young children with disabilities should have access to inclusive high-quality early childhood programs where they are provided with individualized and appropriate supports to enable them to meet high expectations</a:t>
            </a:r>
            <a:endParaRPr lang="en-US" altLang="en-US" baseline="0" dirty="0" smtClean="0"/>
          </a:p>
          <a:p>
            <a:pPr>
              <a:spcBef>
                <a:spcPct val="0"/>
              </a:spcBef>
            </a:pPr>
            <a:endParaRPr lang="en-US" altLang="en-US" baseline="0" dirty="0" smtClean="0"/>
          </a:p>
          <a:p>
            <a:pPr>
              <a:spcBef>
                <a:spcPct val="0"/>
              </a:spcBef>
            </a:pPr>
            <a:r>
              <a:rPr lang="en-US" altLang="en-US" baseline="0" dirty="0" smtClean="0"/>
              <a:t>Early CHOICES specifically is the funded through ISBE IDEA discretionary funds to promote increasing high quality inclusive education for each and every preschool aged child.</a:t>
            </a:r>
          </a:p>
          <a:p>
            <a:pPr>
              <a:spcBef>
                <a:spcPct val="0"/>
              </a:spcBef>
            </a:pPr>
            <a:r>
              <a:rPr lang="en-US" altLang="en-US" baseline="0" dirty="0" smtClean="0"/>
              <a:t>We have been working with </a:t>
            </a:r>
            <a:r>
              <a:rPr lang="en-US" altLang="en-US" baseline="0" dirty="0" err="1" smtClean="0"/>
              <a:t>Excelerate</a:t>
            </a:r>
            <a:r>
              <a:rPr lang="en-US" altLang="en-US" baseline="0" dirty="0" smtClean="0"/>
              <a:t> IL and our Quality Rating and Improvement system to develop the Award of Excellence for Inclusion of children with special needs.  </a:t>
            </a:r>
          </a:p>
          <a:p>
            <a:pPr>
              <a:spcBef>
                <a:spcPct val="0"/>
              </a:spcBef>
            </a:pPr>
            <a:r>
              <a:rPr lang="en-US" altLang="en-US" baseline="0" dirty="0" smtClean="0"/>
              <a:t>We have  great work in place from this to help us define high quality inclusion and implement for young children. But we found that our little project and the many other efforts that are happening in early intervention, in Head Start in our child care system were each addressing the challenges from our unique perspective.</a:t>
            </a:r>
          </a:p>
          <a:p>
            <a:pPr>
              <a:spcBef>
                <a:spcPct val="0"/>
              </a:spcBef>
            </a:pPr>
            <a:r>
              <a:rPr lang="en-US" altLang="en-US" baseline="0" dirty="0" smtClean="0"/>
              <a:t>How could we bring together all these various systems and efforts to improve access to high quality inclusion?</a:t>
            </a:r>
          </a:p>
          <a:p>
            <a:pPr>
              <a:spcBef>
                <a:spcPct val="0"/>
              </a:spcBef>
            </a:pPr>
            <a:endParaRPr lang="en-US" altLang="en-US" baseline="0" dirty="0"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4A5A7028-4335-4FD6-BCF7-B5F30512A200}" type="slidenum">
              <a:rPr lang="en-US" altLang="en-US">
                <a:latin typeface="Calibri" panose="020F0502020204030204" pitchFamily="34" charset="0"/>
              </a:rPr>
              <a:pPr fontAlgn="base">
                <a:spcBef>
                  <a:spcPct val="0"/>
                </a:spcBef>
                <a:spcAft>
                  <a:spcPct val="0"/>
                </a:spcAft>
              </a:pPr>
              <a:t>3</a:t>
            </a:fld>
            <a:endParaRPr lang="en-US" altLang="en-US">
              <a:latin typeface="Calibri" panose="020F0502020204030204" pitchFamily="34" charset="0"/>
            </a:endParaRPr>
          </a:p>
        </p:txBody>
      </p:sp>
    </p:spTree>
    <p:extLst>
      <p:ext uri="{BB962C8B-B14F-4D97-AF65-F5344CB8AC3E}">
        <p14:creationId xmlns:p14="http://schemas.microsoft.com/office/powerpoint/2010/main" val="1877591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aseline="0" dirty="0" smtClean="0"/>
          </a:p>
          <a:p>
            <a:endParaRPr lang="en-US" sz="1400" baseline="0" dirty="0" smtClean="0"/>
          </a:p>
          <a:p>
            <a:endParaRPr lang="en-US" sz="1400" baseline="0" dirty="0" smtClean="0"/>
          </a:p>
          <a:p>
            <a:endParaRPr lang="en-US" sz="1400" dirty="0"/>
          </a:p>
        </p:txBody>
      </p:sp>
      <p:sp>
        <p:nvSpPr>
          <p:cNvPr id="4" name="Slide Number Placeholder 3"/>
          <p:cNvSpPr>
            <a:spLocks noGrp="1"/>
          </p:cNvSpPr>
          <p:nvPr>
            <p:ph type="sldNum" sz="quarter" idx="10"/>
          </p:nvPr>
        </p:nvSpPr>
        <p:spPr/>
        <p:txBody>
          <a:bodyPr/>
          <a:lstStyle/>
          <a:p>
            <a:fld id="{C25CD010-F329-9A45-B282-F06A2206B10F}" type="slidenum">
              <a:rPr lang="en-US" smtClean="0"/>
              <a:pPr/>
              <a:t>4</a:t>
            </a:fld>
            <a:endParaRPr lang="en-US" dirty="0"/>
          </a:p>
        </p:txBody>
      </p:sp>
    </p:spTree>
    <p:extLst>
      <p:ext uri="{BB962C8B-B14F-4D97-AF65-F5344CB8AC3E}">
        <p14:creationId xmlns:p14="http://schemas.microsoft.com/office/powerpoint/2010/main" val="1900912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wrote the proposal to host</a:t>
            </a:r>
            <a:r>
              <a:rPr lang="en-US" baseline="0" dirty="0" smtClean="0"/>
              <a:t> the summit--  this was our goal-</a:t>
            </a:r>
          </a:p>
          <a:p>
            <a:endParaRPr lang="en-US" baseline="0" dirty="0" smtClean="0"/>
          </a:p>
          <a:p>
            <a:endParaRPr lang="en-US" baseline="0" dirty="0" smtClean="0"/>
          </a:p>
          <a:p>
            <a:r>
              <a:rPr lang="en-US" baseline="0" dirty="0" smtClean="0"/>
              <a:t>We know that these interventions will support all kids – and support the field to be better informed and skilled to serve all our children</a:t>
            </a:r>
          </a:p>
          <a:p>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5</a:t>
            </a:fld>
            <a:endParaRPr lang="en-US"/>
          </a:p>
        </p:txBody>
      </p:sp>
    </p:spTree>
    <p:extLst>
      <p:ext uri="{BB962C8B-B14F-4D97-AF65-F5344CB8AC3E}">
        <p14:creationId xmlns:p14="http://schemas.microsoft.com/office/powerpoint/2010/main" val="3011947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9FCBBE-5CB6-7C4C-BB99-99FA06AE442F}" type="slidenum">
              <a:rPr lang="en-US" smtClean="0"/>
              <a:t>6</a:t>
            </a:fld>
            <a:endParaRPr lang="en-US"/>
          </a:p>
        </p:txBody>
      </p:sp>
    </p:spTree>
    <p:extLst>
      <p:ext uri="{BB962C8B-B14F-4D97-AF65-F5344CB8AC3E}">
        <p14:creationId xmlns:p14="http://schemas.microsoft.com/office/powerpoint/2010/main" val="1423953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We don’t know who has not been identified – there are children with needs who are not eligible under the guidelines- so chronic medical issues, etc.  These numbers will likely increase….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7</a:t>
            </a:fld>
            <a:endParaRPr lang="en-US"/>
          </a:p>
        </p:txBody>
      </p:sp>
    </p:spTree>
    <p:extLst>
      <p:ext uri="{BB962C8B-B14F-4D97-AF65-F5344CB8AC3E}">
        <p14:creationId xmlns:p14="http://schemas.microsoft.com/office/powerpoint/2010/main" val="970095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8</a:t>
            </a:fld>
            <a:endParaRPr lang="en-US"/>
          </a:p>
        </p:txBody>
      </p:sp>
    </p:spTree>
    <p:extLst>
      <p:ext uri="{BB962C8B-B14F-4D97-AF65-F5344CB8AC3E}">
        <p14:creationId xmlns:p14="http://schemas.microsoft.com/office/powerpoint/2010/main" val="1669948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Sources-</a:t>
            </a:r>
          </a:p>
          <a:p>
            <a:r>
              <a:rPr lang="en-US" dirty="0" smtClean="0"/>
              <a:t>PFA:</a:t>
            </a:r>
            <a:r>
              <a:rPr lang="en-US" baseline="0" dirty="0" smtClean="0"/>
              <a:t> ISBE</a:t>
            </a:r>
          </a:p>
          <a:p>
            <a:r>
              <a:rPr lang="en-US" baseline="0" dirty="0" smtClean="0"/>
              <a:t>PI: ISBE report</a:t>
            </a:r>
          </a:p>
          <a:p>
            <a:r>
              <a:rPr lang="en-US" baseline="0" dirty="0" smtClean="0"/>
              <a:t>HS- 2015 IL HS Fact Sheet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Childcare </a:t>
            </a:r>
            <a:r>
              <a:rPr lang="en-US" dirty="0" smtClean="0"/>
              <a:t>Nov FY17 CCAP</a:t>
            </a:r>
          </a:p>
          <a:p>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9</a:t>
            </a:fld>
            <a:endParaRPr lang="en-US"/>
          </a:p>
        </p:txBody>
      </p:sp>
    </p:spTree>
    <p:extLst>
      <p:ext uri="{BB962C8B-B14F-4D97-AF65-F5344CB8AC3E}">
        <p14:creationId xmlns:p14="http://schemas.microsoft.com/office/powerpoint/2010/main" val="3594906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news- we keep increasing the number of overall spaces for children birth -5 </a:t>
            </a:r>
          </a:p>
          <a:p>
            <a:r>
              <a:rPr lang="en-US" dirty="0" smtClean="0"/>
              <a:t>Even better news- IL has</a:t>
            </a:r>
            <a:r>
              <a:rPr lang="en-US" baseline="0" dirty="0" smtClean="0"/>
              <a:t> been prioritizing </a:t>
            </a:r>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10</a:t>
            </a:fld>
            <a:endParaRPr lang="en-US"/>
          </a:p>
        </p:txBody>
      </p:sp>
    </p:spTree>
    <p:extLst>
      <p:ext uri="{BB962C8B-B14F-4D97-AF65-F5344CB8AC3E}">
        <p14:creationId xmlns:p14="http://schemas.microsoft.com/office/powerpoint/2010/main" val="126126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4250">
              <a:defRPr/>
            </a:pPr>
            <a:r>
              <a:rPr lang="en-US" dirty="0"/>
              <a:t>Early childhood educational environments data provides information on where young children with disabilities receive services. These data are related to access to inclusive settings and showcase whether children receive services within a regular early childhood program, including Head Start, Childcare, school programs, etc.  (Maybe comment on national data and enormous variability across states) </a:t>
            </a:r>
          </a:p>
          <a:p>
            <a:pPr defTabSz="894250">
              <a:defRPr/>
            </a:pPr>
            <a:endParaRPr lang="en-US" dirty="0"/>
          </a:p>
          <a:p>
            <a:pPr defTabSz="894250">
              <a:defRPr/>
            </a:pPr>
            <a:r>
              <a:rPr lang="en-US" dirty="0"/>
              <a:t>From the published 2015-16 static tables (618 data) </a:t>
            </a:r>
          </a:p>
          <a:p>
            <a:r>
              <a:rPr lang="en-US" dirty="0"/>
              <a:t> </a:t>
            </a:r>
          </a:p>
          <a:p>
            <a:r>
              <a:rPr lang="en-US" dirty="0"/>
              <a:t>6a 44.84  so 45</a:t>
            </a:r>
          </a:p>
          <a:p>
            <a:r>
              <a:rPr lang="en-US" dirty="0"/>
              <a:t>6b 25 </a:t>
            </a:r>
          </a:p>
          <a:p>
            <a:r>
              <a:rPr lang="en-US" dirty="0"/>
              <a:t> </a:t>
            </a:r>
          </a:p>
          <a:p>
            <a:r>
              <a:rPr lang="en-US" dirty="0"/>
              <a:t>Last year rounded up it was 44 and 26. Moving slowly</a:t>
            </a:r>
            <a:r>
              <a:rPr lang="en-US" dirty="0" smtClean="0"/>
              <a:t>!</a:t>
            </a:r>
          </a:p>
          <a:p>
            <a:r>
              <a:rPr lang="en-US" dirty="0" smtClean="0"/>
              <a:t>IL 35.41%</a:t>
            </a:r>
          </a:p>
          <a:p>
            <a:r>
              <a:rPr lang="en-US" dirty="0" smtClean="0"/>
              <a:t>IL 29%</a:t>
            </a:r>
            <a:r>
              <a:rPr lang="en-US" baseline="0" dirty="0" smtClean="0"/>
              <a:t> </a:t>
            </a:r>
            <a:endParaRPr lang="en-US" dirty="0"/>
          </a:p>
          <a:p>
            <a:endParaRPr lang="en-US" dirty="0" smtClean="0"/>
          </a:p>
          <a:p>
            <a:endParaRPr lang="en-US" dirty="0"/>
          </a:p>
        </p:txBody>
      </p:sp>
      <p:sp>
        <p:nvSpPr>
          <p:cNvPr id="4" name="Slide Number Placeholder 3"/>
          <p:cNvSpPr>
            <a:spLocks noGrp="1"/>
          </p:cNvSpPr>
          <p:nvPr>
            <p:ph type="sldNum" sz="quarter" idx="10"/>
          </p:nvPr>
        </p:nvSpPr>
        <p:spPr/>
        <p:txBody>
          <a:bodyPr/>
          <a:lstStyle/>
          <a:p>
            <a:fld id="{B35657B5-527D-4270-9AE8-419C5A860D14}" type="slidenum">
              <a:rPr lang="en-US" smtClean="0"/>
              <a:t>11</a:t>
            </a:fld>
            <a:endParaRPr lang="en-US"/>
          </a:p>
        </p:txBody>
      </p:sp>
    </p:spTree>
    <p:extLst>
      <p:ext uri="{BB962C8B-B14F-4D97-AF65-F5344CB8AC3E}">
        <p14:creationId xmlns:p14="http://schemas.microsoft.com/office/powerpoint/2010/main" val="2558156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Same info in a graph</a:t>
            </a:r>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12</a:t>
            </a:fld>
            <a:endParaRPr lang="en-US"/>
          </a:p>
        </p:txBody>
      </p:sp>
    </p:spTree>
    <p:extLst>
      <p:ext uri="{BB962C8B-B14F-4D97-AF65-F5344CB8AC3E}">
        <p14:creationId xmlns:p14="http://schemas.microsoft.com/office/powerpoint/2010/main" val="103441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en-US" dirty="0" err="1" smtClean="0"/>
              <a:t>SPP</a:t>
            </a:r>
            <a:r>
              <a:rPr lang="en-US" dirty="0" smtClean="0"/>
              <a:t>/APR Link to Reports</a:t>
            </a:r>
            <a:r>
              <a:rPr lang="en-US" baseline="0" dirty="0" smtClean="0"/>
              <a:t> - https://</a:t>
            </a:r>
            <a:r>
              <a:rPr lang="en-US" baseline="0" dirty="0" err="1" smtClean="0"/>
              <a:t>www2.ed.gov</a:t>
            </a:r>
            <a:r>
              <a:rPr lang="en-US" baseline="0" dirty="0" smtClean="0"/>
              <a:t>/fund/data/report/idea/</a:t>
            </a:r>
            <a:r>
              <a:rPr lang="en-US" baseline="0" dirty="0" err="1" smtClean="0"/>
              <a:t>partbspap</a:t>
            </a:r>
            <a:r>
              <a:rPr lang="en-US" baseline="0" dirty="0" smtClean="0"/>
              <a:t>/</a:t>
            </a:r>
            <a:r>
              <a:rPr lang="en-US" baseline="0" dirty="0" err="1" smtClean="0"/>
              <a:t>allyears.html</a:t>
            </a:r>
            <a:endParaRPr lang="en-US" baseline="0" dirty="0" smtClean="0"/>
          </a:p>
          <a:p>
            <a:pPr lvl="0">
              <a:defRPr/>
            </a:pPr>
            <a:endParaRPr lang="en-US" dirty="0" smtClean="0"/>
          </a:p>
          <a:p>
            <a:pPr lvl="0">
              <a:defRPr/>
            </a:pPr>
            <a:r>
              <a:rPr lang="en-US" dirty="0" smtClean="0"/>
              <a:t>IL is at lightest gree</a:t>
            </a:r>
            <a:r>
              <a:rPr lang="en-US" baseline="0" dirty="0" smtClean="0"/>
              <a:t>n at 38 %-- we want to higher here to include more </a:t>
            </a:r>
            <a:r>
              <a:rPr lang="en-US" baseline="0" dirty="0" err="1" smtClean="0"/>
              <a:t>childnen</a:t>
            </a:r>
            <a:endParaRPr lang="en-US" dirty="0" smtClean="0"/>
          </a:p>
          <a:p>
            <a:pPr lvl="0">
              <a:defRPr/>
            </a:pPr>
            <a:r>
              <a:rPr lang="en-US" dirty="0" smtClean="0"/>
              <a:t>Share </a:t>
            </a:r>
            <a:r>
              <a:rPr lang="en-US" dirty="0"/>
              <a:t>educational environments data across states </a:t>
            </a:r>
          </a:p>
          <a:p>
            <a:pPr lvl="0">
              <a:defRPr/>
            </a:pPr>
            <a:endParaRPr lang="en-US" dirty="0" smtClean="0"/>
          </a:p>
          <a:p>
            <a:pPr lvl="0">
              <a:defRPr/>
            </a:pPr>
            <a:r>
              <a:rPr lang="en-US" dirty="0" smtClean="0"/>
              <a:t>Christy</a:t>
            </a:r>
            <a:endParaRPr lang="en-US" dirty="0"/>
          </a:p>
          <a:p>
            <a:pPr lvl="0">
              <a:defRPr/>
            </a:pPr>
            <a:r>
              <a:rPr lang="en-US" dirty="0"/>
              <a:t>Early childhood educational environments data provides information on where young children with disabilities receive services. These data are related to access to inclusive settings and showcase whether children receive services within a regular early childhood program, including Head Start, Childcare, school programs, etc.  (Maybe comment on national data and enormous variability across states)</a:t>
            </a:r>
          </a:p>
          <a:p>
            <a:pPr lvl="0">
              <a:defRPr/>
            </a:pPr>
            <a:endParaRPr lang="en-US" dirty="0"/>
          </a:p>
          <a:p>
            <a:pPr lvl="0">
              <a:defRPr/>
            </a:pPr>
            <a:r>
              <a:rPr lang="en-US" dirty="0"/>
              <a:t>This map shows how each State is reporting data on children in special  classrooms, separate school or residential facility.  As you can  see the data varies across the country.</a:t>
            </a:r>
          </a:p>
          <a:p>
            <a:pPr lvl="0">
              <a:defRPr/>
            </a:pPr>
            <a:endParaRPr lang="en-US" dirty="0"/>
          </a:p>
          <a:p>
            <a:r>
              <a:rPr lang="en-US" dirty="0"/>
              <a:t>Its one thing to have services in the classroom to inform us about participation of children with disabilities, but the data we want to know more about is the evidence based practices that help support their participation in typical settings.</a:t>
            </a:r>
          </a:p>
          <a:p>
            <a:pPr lvl="1"/>
            <a:endParaRPr lang="en-US" dirty="0"/>
          </a:p>
        </p:txBody>
      </p:sp>
      <p:sp>
        <p:nvSpPr>
          <p:cNvPr id="4" name="Slide Number Placeholder 3"/>
          <p:cNvSpPr>
            <a:spLocks noGrp="1"/>
          </p:cNvSpPr>
          <p:nvPr>
            <p:ph type="sldNum" sz="quarter" idx="10"/>
          </p:nvPr>
        </p:nvSpPr>
        <p:spPr/>
        <p:txBody>
          <a:bodyPr/>
          <a:lstStyle/>
          <a:p>
            <a:fld id="{B35657B5-527D-4270-9AE8-419C5A860D14}" type="slidenum">
              <a:rPr lang="en-US" smtClean="0"/>
              <a:t>13</a:t>
            </a:fld>
            <a:endParaRPr lang="en-US"/>
          </a:p>
        </p:txBody>
      </p:sp>
    </p:spTree>
    <p:extLst>
      <p:ext uri="{BB962C8B-B14F-4D97-AF65-F5344CB8AC3E}">
        <p14:creationId xmlns:p14="http://schemas.microsoft.com/office/powerpoint/2010/main" val="4147439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13561" y="4272606"/>
            <a:ext cx="5486400" cy="4114800"/>
          </a:xfrm>
        </p:spPr>
        <p:txBody>
          <a:bodyPr/>
          <a:lstStyle/>
          <a:p>
            <a:pPr defTabSz="894250">
              <a:defRPr/>
            </a:pPr>
            <a:r>
              <a:rPr lang="en-US" dirty="0" err="1"/>
              <a:t>SPP</a:t>
            </a:r>
            <a:r>
              <a:rPr lang="en-US" dirty="0"/>
              <a:t>/APR for Part B for each state can be found at:  https://</a:t>
            </a:r>
            <a:r>
              <a:rPr lang="en-US" dirty="0" err="1"/>
              <a:t>www2.ed.gov</a:t>
            </a:r>
            <a:r>
              <a:rPr lang="en-US" dirty="0"/>
              <a:t>/fund/data/report/idea/</a:t>
            </a:r>
            <a:r>
              <a:rPr lang="en-US" dirty="0" err="1"/>
              <a:t>partbspap</a:t>
            </a:r>
            <a:r>
              <a:rPr lang="en-US" dirty="0"/>
              <a:t>/</a:t>
            </a:r>
            <a:r>
              <a:rPr lang="en-US" dirty="0" err="1"/>
              <a:t>allyears.html</a:t>
            </a:r>
            <a:endParaRPr lang="en-US" dirty="0"/>
          </a:p>
          <a:p>
            <a:pPr defTabSz="894250">
              <a:defRPr/>
            </a:pPr>
            <a:r>
              <a:rPr lang="en-US" dirty="0" smtClean="0"/>
              <a:t> Il is in middle purple at 28- we want to be lower in this category.</a:t>
            </a:r>
            <a:endParaRPr lang="en-US" dirty="0"/>
          </a:p>
          <a:p>
            <a:pPr defTabSz="894250">
              <a:defRPr/>
            </a:pPr>
            <a:endParaRPr lang="en-US" dirty="0"/>
          </a:p>
          <a:p>
            <a:pPr defTabSz="894250">
              <a:defRPr/>
            </a:pPr>
            <a:r>
              <a:rPr lang="en-US" dirty="0"/>
              <a:t>This map shows how each State is reporting data on children in special  classrooms, separate school or residential facility.  As you can  see the data varies across the country.</a:t>
            </a:r>
          </a:p>
          <a:p>
            <a:pPr defTabSz="894250">
              <a:defRPr/>
            </a:pPr>
            <a:endParaRPr lang="en-US" dirty="0"/>
          </a:p>
          <a:p>
            <a:r>
              <a:rPr lang="en-US" dirty="0" smtClean="0"/>
              <a:t>Its one thing to have services in the classroom</a:t>
            </a:r>
            <a:r>
              <a:rPr lang="en-US" baseline="0" dirty="0" smtClean="0"/>
              <a:t> to inform us about participation of children with disabilities, but the data we want to know more about is the evidence based practices that help support their participation in typical settings.</a:t>
            </a:r>
            <a:endParaRPr lang="en-US" dirty="0" smtClean="0"/>
          </a:p>
          <a:p>
            <a:pPr defTabSz="894250">
              <a:defRPr/>
            </a:pPr>
            <a:endParaRPr lang="en-US" dirty="0"/>
          </a:p>
          <a:p>
            <a:pPr defTabSz="894250">
              <a:defRPr/>
            </a:pPr>
            <a:endParaRPr lang="en-US" dirty="0"/>
          </a:p>
          <a:p>
            <a:pPr lvl="1"/>
            <a:r>
              <a:rPr lang="en-US" baseline="0" dirty="0" smtClean="0"/>
              <a:t>.</a:t>
            </a:r>
            <a:endParaRPr lang="en-US" dirty="0"/>
          </a:p>
        </p:txBody>
      </p:sp>
      <p:sp>
        <p:nvSpPr>
          <p:cNvPr id="4" name="Slide Number Placeholder 3"/>
          <p:cNvSpPr>
            <a:spLocks noGrp="1"/>
          </p:cNvSpPr>
          <p:nvPr>
            <p:ph type="sldNum" sz="quarter" idx="10"/>
          </p:nvPr>
        </p:nvSpPr>
        <p:spPr/>
        <p:txBody>
          <a:bodyPr/>
          <a:lstStyle/>
          <a:p>
            <a:fld id="{B35657B5-527D-4270-9AE8-419C5A860D14}" type="slidenum">
              <a:rPr lang="en-US" smtClean="0"/>
              <a:t>14</a:t>
            </a:fld>
            <a:endParaRPr lang="en-US"/>
          </a:p>
        </p:txBody>
      </p:sp>
    </p:spTree>
    <p:extLst>
      <p:ext uri="{BB962C8B-B14F-4D97-AF65-F5344CB8AC3E}">
        <p14:creationId xmlns:p14="http://schemas.microsoft.com/office/powerpoint/2010/main" val="1078547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dirty="0" smtClean="0"/>
              <a:t>Total number of children with IFSPs*</a:t>
            </a:r>
          </a:p>
          <a:p>
            <a:pPr lvl="1"/>
            <a:r>
              <a:rPr lang="en-US" sz="2800" dirty="0" smtClean="0"/>
              <a:t> 20,668</a:t>
            </a:r>
          </a:p>
          <a:p>
            <a:pPr lvl="1"/>
            <a:endParaRPr lang="en-US" sz="2800" dirty="0" smtClean="0"/>
          </a:p>
          <a:p>
            <a:pPr lvl="1"/>
            <a:r>
              <a:rPr lang="en-US" sz="2800" dirty="0" smtClean="0"/>
              <a:t>Natural</a:t>
            </a:r>
            <a:r>
              <a:rPr lang="en-US" sz="2800" baseline="0" dirty="0" smtClean="0"/>
              <a:t> environments is different for 0-3 year olds </a:t>
            </a:r>
            <a:endParaRPr lang="en-US" sz="2800" dirty="0" smtClean="0"/>
          </a:p>
          <a:p>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15</a:t>
            </a:fld>
            <a:endParaRPr lang="en-US"/>
          </a:p>
        </p:txBody>
      </p:sp>
    </p:spTree>
    <p:extLst>
      <p:ext uri="{BB962C8B-B14F-4D97-AF65-F5344CB8AC3E}">
        <p14:creationId xmlns:p14="http://schemas.microsoft.com/office/powerpoint/2010/main" val="355541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758A7D-DF30-5147-BF52-A29F8AE633EF}" type="slidenum">
              <a:rPr lang="en-US" smtClean="0"/>
              <a:t>16</a:t>
            </a:fld>
            <a:endParaRPr lang="en-US"/>
          </a:p>
        </p:txBody>
      </p:sp>
    </p:spTree>
    <p:extLst>
      <p:ext uri="{BB962C8B-B14F-4D97-AF65-F5344CB8AC3E}">
        <p14:creationId xmlns:p14="http://schemas.microsoft.com/office/powerpoint/2010/main" val="4001048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58A7D-DF30-5147-BF52-A29F8AE633EF}" type="slidenum">
              <a:rPr lang="en-US" smtClean="0"/>
              <a:t>17</a:t>
            </a:fld>
            <a:endParaRPr lang="en-US"/>
          </a:p>
        </p:txBody>
      </p:sp>
    </p:spTree>
    <p:extLst>
      <p:ext uri="{BB962C8B-B14F-4D97-AF65-F5344CB8AC3E}">
        <p14:creationId xmlns:p14="http://schemas.microsoft.com/office/powerpoint/2010/main" val="4166177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58A7D-DF30-5147-BF52-A29F8AE633EF}" type="slidenum">
              <a:rPr lang="en-US" smtClean="0"/>
              <a:t>18</a:t>
            </a:fld>
            <a:endParaRPr lang="en-US"/>
          </a:p>
        </p:txBody>
      </p:sp>
    </p:spTree>
    <p:extLst>
      <p:ext uri="{BB962C8B-B14F-4D97-AF65-F5344CB8AC3E}">
        <p14:creationId xmlns:p14="http://schemas.microsoft.com/office/powerpoint/2010/main" val="2636996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58A7D-DF30-5147-BF52-A29F8AE633EF}" type="slidenum">
              <a:rPr lang="en-US" smtClean="0"/>
              <a:t>19</a:t>
            </a:fld>
            <a:endParaRPr lang="en-US"/>
          </a:p>
        </p:txBody>
      </p:sp>
    </p:spTree>
    <p:extLst>
      <p:ext uri="{BB962C8B-B14F-4D97-AF65-F5344CB8AC3E}">
        <p14:creationId xmlns:p14="http://schemas.microsoft.com/office/powerpoint/2010/main" val="2719594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48650" fontAlgn="base">
              <a:spcBef>
                <a:spcPct val="30000"/>
              </a:spcBef>
              <a:spcAft>
                <a:spcPct val="0"/>
              </a:spcAft>
              <a:defRPr/>
            </a:pPr>
            <a:r>
              <a:rPr lang="en-US" dirty="0"/>
              <a:t>Inclusion is a shared responsibility and a top priority</a:t>
            </a:r>
          </a:p>
          <a:p>
            <a:endParaRPr lang="en-US"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smtClean="0"/>
              <a:pPr>
                <a:defRPr/>
              </a:pPr>
              <a:t>20</a:t>
            </a:fld>
            <a:endParaRPr lang="en-US"/>
          </a:p>
        </p:txBody>
      </p:sp>
    </p:spTree>
    <p:extLst>
      <p:ext uri="{BB962C8B-B14F-4D97-AF65-F5344CB8AC3E}">
        <p14:creationId xmlns:p14="http://schemas.microsoft.com/office/powerpoint/2010/main" val="22636682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en-US" sz="1200" b="1" dirty="0" smtClean="0"/>
              <a:t>Speaker: </a:t>
            </a:r>
            <a:r>
              <a:rPr lang="en-US" sz="1200" b="0" dirty="0" smtClean="0"/>
              <a:t>Christy</a:t>
            </a:r>
            <a:r>
              <a:rPr lang="en-US" sz="1200" b="0" baseline="0" dirty="0" smtClean="0"/>
              <a:t> Kavulic</a:t>
            </a:r>
          </a:p>
          <a:p>
            <a:pPr marL="0" marR="0" indent="0" algn="l" defTabSz="457200" rtl="0" eaLnBrk="1" fontAlgn="base" latinLnBrk="0" hangingPunct="1">
              <a:lnSpc>
                <a:spcPct val="100000"/>
              </a:lnSpc>
              <a:spcBef>
                <a:spcPct val="30000"/>
              </a:spcBef>
              <a:spcAft>
                <a:spcPct val="0"/>
              </a:spcAft>
              <a:buClrTx/>
              <a:buSzTx/>
              <a:buFontTx/>
              <a:buNone/>
              <a:tabLst/>
              <a:defRPr/>
            </a:pPr>
            <a:r>
              <a:rPr lang="en-US" sz="1200" b="1" dirty="0" smtClean="0"/>
              <a:t>Notes:</a:t>
            </a:r>
          </a:p>
          <a:p>
            <a:pPr lvl="0">
              <a:spcBef>
                <a:spcPts val="0"/>
              </a:spcBef>
            </a:pPr>
            <a:endParaRPr lang="en-US" dirty="0"/>
          </a:p>
        </p:txBody>
      </p:sp>
      <p:sp>
        <p:nvSpPr>
          <p:cNvPr id="4" name="Slide Number Placeholder 3"/>
          <p:cNvSpPr>
            <a:spLocks noGrp="1"/>
          </p:cNvSpPr>
          <p:nvPr>
            <p:ph type="sldNum" sz="quarter" idx="10"/>
          </p:nvPr>
        </p:nvSpPr>
        <p:spPr/>
        <p:txBody>
          <a:bodyPr/>
          <a:lstStyle/>
          <a:p>
            <a:pPr>
              <a:defRPr/>
            </a:pPr>
            <a:fld id="{DE61B3D3-DCF2-4292-B860-334F61CD4651}" type="slidenum">
              <a:rPr lang="en-US">
                <a:solidFill>
                  <a:prstClr val="black"/>
                </a:solidFill>
              </a:rPr>
              <a:pPr>
                <a:defRPr/>
              </a:pPr>
              <a:t>21</a:t>
            </a:fld>
            <a:endParaRPr lang="en-US" dirty="0">
              <a:solidFill>
                <a:prstClr val="black"/>
              </a:solidFill>
            </a:endParaRPr>
          </a:p>
        </p:txBody>
      </p:sp>
    </p:spTree>
    <p:extLst>
      <p:ext uri="{BB962C8B-B14F-4D97-AF65-F5344CB8AC3E}">
        <p14:creationId xmlns:p14="http://schemas.microsoft.com/office/powerpoint/2010/main" val="2176473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58A7D-DF30-5147-BF52-A29F8AE633EF}" type="slidenum">
              <a:rPr lang="en-US" smtClean="0"/>
              <a:t>22</a:t>
            </a:fld>
            <a:endParaRPr lang="en-US"/>
          </a:p>
        </p:txBody>
      </p:sp>
    </p:spTree>
    <p:extLst>
      <p:ext uri="{BB962C8B-B14F-4D97-AF65-F5344CB8AC3E}">
        <p14:creationId xmlns:p14="http://schemas.microsoft.com/office/powerpoint/2010/main" val="271959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a:ea typeface="+mn-ea"/>
                <a:cs typeface="+mn-cs"/>
              </a:rPr>
              <a:t>IDEA presumes that the first placement option considered for a preschool child with a disability is the regular public preschool program the child would attend if the child did not have a disability. </a:t>
            </a:r>
            <a:endParaRPr lang="en-US" dirty="0"/>
          </a:p>
        </p:txBody>
      </p:sp>
      <p:sp>
        <p:nvSpPr>
          <p:cNvPr id="4" name="Slide Number Placeholder 3"/>
          <p:cNvSpPr>
            <a:spLocks noGrp="1"/>
          </p:cNvSpPr>
          <p:nvPr>
            <p:ph type="sldNum" sz="quarter" idx="10"/>
          </p:nvPr>
        </p:nvSpPr>
        <p:spPr/>
        <p:txBody>
          <a:bodyPr/>
          <a:lstStyle/>
          <a:p>
            <a:fld id="{B0758A7D-DF30-5147-BF52-A29F8AE633EF}" type="slidenum">
              <a:rPr lang="en-US" smtClean="0"/>
              <a:t>23</a:t>
            </a:fld>
            <a:endParaRPr lang="en-US"/>
          </a:p>
        </p:txBody>
      </p:sp>
    </p:spTree>
    <p:extLst>
      <p:ext uri="{BB962C8B-B14F-4D97-AF65-F5344CB8AC3E}">
        <p14:creationId xmlns:p14="http://schemas.microsoft.com/office/powerpoint/2010/main" val="271959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58A7D-DF30-5147-BF52-A29F8AE633EF}" type="slidenum">
              <a:rPr lang="en-US" smtClean="0"/>
              <a:t>25</a:t>
            </a:fld>
            <a:endParaRPr lang="en-US"/>
          </a:p>
        </p:txBody>
      </p:sp>
    </p:spTree>
    <p:extLst>
      <p:ext uri="{BB962C8B-B14F-4D97-AF65-F5344CB8AC3E}">
        <p14:creationId xmlns:p14="http://schemas.microsoft.com/office/powerpoint/2010/main" val="3760996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758A7D-DF30-5147-BF52-A29F8AE633EF}" type="slidenum">
              <a:rPr lang="en-US" smtClean="0"/>
              <a:t>26</a:t>
            </a:fld>
            <a:endParaRPr lang="en-US"/>
          </a:p>
        </p:txBody>
      </p:sp>
    </p:spTree>
    <p:extLst>
      <p:ext uri="{BB962C8B-B14F-4D97-AF65-F5344CB8AC3E}">
        <p14:creationId xmlns:p14="http://schemas.microsoft.com/office/powerpoint/2010/main" val="39665137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58A7D-DF30-5147-BF52-A29F8AE633EF}" type="slidenum">
              <a:rPr lang="en-US" smtClean="0"/>
              <a:t>27</a:t>
            </a:fld>
            <a:endParaRPr lang="en-US"/>
          </a:p>
        </p:txBody>
      </p:sp>
    </p:spTree>
    <p:extLst>
      <p:ext uri="{BB962C8B-B14F-4D97-AF65-F5344CB8AC3E}">
        <p14:creationId xmlns:p14="http://schemas.microsoft.com/office/powerpoint/2010/main" val="36563063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758A7D-DF30-5147-BF52-A29F8AE633EF}" type="slidenum">
              <a:rPr lang="en-US" smtClean="0"/>
              <a:t>28</a:t>
            </a:fld>
            <a:endParaRPr lang="en-US"/>
          </a:p>
        </p:txBody>
      </p:sp>
    </p:spTree>
    <p:extLst>
      <p:ext uri="{BB962C8B-B14F-4D97-AF65-F5344CB8AC3E}">
        <p14:creationId xmlns:p14="http://schemas.microsoft.com/office/powerpoint/2010/main" val="27154274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EEB</a:t>
            </a:r>
          </a:p>
          <a:p>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8735186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8735186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FACT SHEETS</a:t>
            </a:r>
          </a:p>
          <a:p>
            <a:r>
              <a:rPr lang="en-US" dirty="0" smtClean="0"/>
              <a:t>EEB</a:t>
            </a:r>
          </a:p>
          <a:p>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3964454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EEB</a:t>
            </a:r>
          </a:p>
          <a:p>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3324257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EEB</a:t>
            </a:r>
          </a:p>
          <a:p>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48298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EEB</a:t>
            </a:r>
          </a:p>
          <a:p>
            <a:r>
              <a:rPr lang="en-US" dirty="0" smtClean="0"/>
              <a:t>2% were</a:t>
            </a:r>
            <a:r>
              <a:rPr lang="en-US" baseline="0" dirty="0" smtClean="0"/>
              <a:t> others </a:t>
            </a:r>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5396716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a typeface="+mn-ea"/>
                <a:cs typeface="+mn-cs"/>
              </a:rPr>
              <a:t>Barbara</a:t>
            </a:r>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35952251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a typeface="+mn-ea"/>
                <a:cs typeface="+mn-cs"/>
              </a:rPr>
              <a:t>Barbara</a:t>
            </a:r>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5952251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a typeface="+mn-ea"/>
                <a:cs typeface="+mn-cs"/>
              </a:rPr>
              <a:t>Barbara</a:t>
            </a:r>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5952251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a:ea typeface="+mn-ea"/>
                <a:cs typeface="+mn-cs"/>
              </a:rPr>
              <a:t> Our attitudes result from some very complex forces, but </a:t>
            </a:r>
            <a:r>
              <a:rPr lang="en-US" sz="1200" b="0" i="1" u="none" strike="noStrike" kern="1200" baseline="0" dirty="0" smtClean="0">
                <a:solidFill>
                  <a:schemeClr val="tx1"/>
                </a:solidFill>
                <a:latin typeface="Times New Roman"/>
                <a:ea typeface="+mn-ea"/>
                <a:cs typeface="+mn-cs"/>
              </a:rPr>
              <a:t>they are learned. </a:t>
            </a:r>
            <a:r>
              <a:rPr lang="en-US" sz="1200" b="0" i="0" u="none" strike="noStrike" kern="1200" baseline="0" dirty="0" smtClean="0">
                <a:solidFill>
                  <a:schemeClr val="tx1"/>
                </a:solidFill>
                <a:latin typeface="Times New Roman"/>
                <a:ea typeface="+mn-ea"/>
                <a:cs typeface="+mn-cs"/>
              </a:rPr>
              <a:t>And what is learned can be unlearned and changed. </a:t>
            </a:r>
          </a:p>
          <a:p>
            <a:r>
              <a:rPr lang="en-US" sz="1200" b="0" i="0" u="none" strike="noStrike" kern="1200" baseline="0" dirty="0" smtClean="0">
                <a:solidFill>
                  <a:schemeClr val="tx1"/>
                </a:solidFill>
                <a:latin typeface="Times New Roman"/>
                <a:ea typeface="+mn-ea"/>
                <a:cs typeface="+mn-cs"/>
              </a:rPr>
              <a:t> Others we found by </a:t>
            </a:r>
            <a:r>
              <a:rPr lang="en-US" sz="1200" b="0" i="1" u="none" strike="noStrike" kern="1200" baseline="0" dirty="0" smtClean="0">
                <a:solidFill>
                  <a:schemeClr val="tx1"/>
                </a:solidFill>
                <a:latin typeface="Times New Roman"/>
                <a:ea typeface="+mn-ea"/>
                <a:cs typeface="+mn-cs"/>
              </a:rPr>
              <a:t>trying out an idea and being rewarded or punished for doing so</a:t>
            </a:r>
            <a:r>
              <a:rPr lang="en-US" sz="1200" b="0" i="0" u="none" strike="noStrike" kern="1200" baseline="0" dirty="0" smtClean="0">
                <a:solidFill>
                  <a:schemeClr val="tx1"/>
                </a:solidFill>
                <a:latin typeface="Times New Roman"/>
                <a:ea typeface="+mn-ea"/>
                <a:cs typeface="+mn-cs"/>
              </a:rPr>
              <a:t>. This is often the case with beliefs about social issues. </a:t>
            </a:r>
          </a:p>
          <a:p>
            <a:endParaRPr lang="en-US" sz="1200" b="0" i="0" u="none" strike="noStrike" kern="1200" baseline="0" dirty="0" smtClean="0">
              <a:solidFill>
                <a:schemeClr val="tx1"/>
              </a:solidFill>
              <a:latin typeface="Times New Roman"/>
              <a:ea typeface="+mn-ea"/>
              <a:cs typeface="+mn-cs"/>
            </a:endParaRPr>
          </a:p>
          <a:p>
            <a:r>
              <a:rPr lang="en-US" sz="1200" b="1" i="0" u="none" strike="noStrike" kern="1200" baseline="0" dirty="0" smtClean="0">
                <a:solidFill>
                  <a:schemeClr val="tx1"/>
                </a:solidFill>
                <a:latin typeface="Times New Roman"/>
                <a:ea typeface="+mn-ea"/>
                <a:cs typeface="+mn-cs"/>
              </a:rPr>
              <a:t>Cognitive </a:t>
            </a:r>
            <a:r>
              <a:rPr lang="en-US" sz="1200" b="0" i="0" u="none" strike="noStrike" kern="1200" baseline="0" dirty="0" smtClean="0">
                <a:solidFill>
                  <a:schemeClr val="tx1"/>
                </a:solidFill>
                <a:latin typeface="Times New Roman"/>
                <a:ea typeface="+mn-ea"/>
                <a:cs typeface="+mn-cs"/>
              </a:rPr>
              <a:t>approaches rely upon changing the way people think about an attitude object. Most often, this is done by using information or persuasive communication to introduce conflict, or dissonance, between the old attitude and the new one. </a:t>
            </a:r>
          </a:p>
          <a:p>
            <a:r>
              <a:rPr lang="en-US" sz="1200" b="1" i="0" u="none" strike="noStrike" kern="1200" baseline="0" dirty="0" smtClean="0">
                <a:solidFill>
                  <a:schemeClr val="tx1"/>
                </a:solidFill>
                <a:latin typeface="Times New Roman"/>
                <a:ea typeface="+mn-ea"/>
                <a:cs typeface="+mn-cs"/>
              </a:rPr>
              <a:t>Behavioral </a:t>
            </a:r>
            <a:r>
              <a:rPr lang="en-US" sz="1200" b="0" i="0" u="none" strike="noStrike" kern="1200" baseline="0" dirty="0" smtClean="0">
                <a:solidFill>
                  <a:schemeClr val="tx1"/>
                </a:solidFill>
                <a:latin typeface="Times New Roman"/>
                <a:ea typeface="+mn-ea"/>
                <a:cs typeface="+mn-cs"/>
              </a:rPr>
              <a:t>approaches rely on reinforcements and punishments. Because we are inclined to repeat those behaviors that are rewarded, this approach calls for the conscious reward of positive attitudes as they are expressed. The reward increases the chance the attitude will be expressed again, and, ultimately, incorporated into the individual’s belief system. </a:t>
            </a:r>
          </a:p>
          <a:p>
            <a:r>
              <a:rPr lang="en-US" sz="1200" b="1" i="0" u="none" strike="noStrike" kern="1200" baseline="0" dirty="0" smtClean="0">
                <a:solidFill>
                  <a:schemeClr val="tx1"/>
                </a:solidFill>
                <a:latin typeface="Times New Roman"/>
                <a:ea typeface="+mn-ea"/>
                <a:cs typeface="+mn-cs"/>
              </a:rPr>
              <a:t>Social </a:t>
            </a:r>
            <a:r>
              <a:rPr lang="en-US" sz="1200" b="0" i="0" u="none" strike="noStrike" kern="1200" baseline="0" dirty="0" smtClean="0">
                <a:solidFill>
                  <a:schemeClr val="tx1"/>
                </a:solidFill>
                <a:latin typeface="Times New Roman"/>
                <a:ea typeface="+mn-ea"/>
                <a:cs typeface="+mn-cs"/>
              </a:rPr>
              <a:t>approaches rely on our tendency to copy the beliefs and behaviors of other people we admire. People, especially children, exposed to attitudes expressed by attractive role models tend to adopt those attitudes as their own. And, if they are rewarded for doing so, they will sustain them over time. </a:t>
            </a:r>
            <a:endParaRPr lang="en-US" dirty="0" smtClean="0"/>
          </a:p>
          <a:p>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t>39</a:t>
            </a:fld>
            <a:endParaRPr lang="en-US" dirty="0"/>
          </a:p>
        </p:txBody>
      </p:sp>
    </p:spTree>
    <p:extLst>
      <p:ext uri="{BB962C8B-B14F-4D97-AF65-F5344CB8AC3E}">
        <p14:creationId xmlns:p14="http://schemas.microsoft.com/office/powerpoint/2010/main" val="20769485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t>40</a:t>
            </a:fld>
            <a:endParaRPr lang="en-US" dirty="0"/>
          </a:p>
        </p:txBody>
      </p:sp>
    </p:spTree>
    <p:extLst>
      <p:ext uri="{BB962C8B-B14F-4D97-AF65-F5344CB8AC3E}">
        <p14:creationId xmlns:p14="http://schemas.microsoft.com/office/powerpoint/2010/main" val="208582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t>41</a:t>
            </a:fld>
            <a:endParaRPr lang="en-US" dirty="0"/>
          </a:p>
        </p:txBody>
      </p:sp>
    </p:spTree>
    <p:extLst>
      <p:ext uri="{BB962C8B-B14F-4D97-AF65-F5344CB8AC3E}">
        <p14:creationId xmlns:p14="http://schemas.microsoft.com/office/powerpoint/2010/main" val="2102792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BJS</a:t>
            </a:r>
          </a:p>
          <a:p>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t>42</a:t>
            </a:fld>
            <a:endParaRPr lang="en-US" dirty="0"/>
          </a:p>
        </p:txBody>
      </p:sp>
    </p:spTree>
    <p:extLst>
      <p:ext uri="{BB962C8B-B14F-4D97-AF65-F5344CB8AC3E}">
        <p14:creationId xmlns:p14="http://schemas.microsoft.com/office/powerpoint/2010/main" val="13127876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BJS</a:t>
            </a:r>
          </a:p>
          <a:p>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t>43</a:t>
            </a:fld>
            <a:endParaRPr lang="en-US" dirty="0"/>
          </a:p>
        </p:txBody>
      </p:sp>
    </p:spTree>
    <p:extLst>
      <p:ext uri="{BB962C8B-B14F-4D97-AF65-F5344CB8AC3E}">
        <p14:creationId xmlns:p14="http://schemas.microsoft.com/office/powerpoint/2010/main" val="42061309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BJS</a:t>
            </a:r>
          </a:p>
          <a:p>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t>44</a:t>
            </a:fld>
            <a:endParaRPr lang="en-US" dirty="0"/>
          </a:p>
        </p:txBody>
      </p:sp>
    </p:spTree>
    <p:extLst>
      <p:ext uri="{BB962C8B-B14F-4D97-AF65-F5344CB8AC3E}">
        <p14:creationId xmlns:p14="http://schemas.microsoft.com/office/powerpoint/2010/main" val="11008128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48650">
              <a:defRPr/>
            </a:pPr>
            <a:r>
              <a:rPr lang="en-US" b="1" dirty="0"/>
              <a:t>Megan</a:t>
            </a:r>
            <a:endParaRPr lang="en-US" dirty="0"/>
          </a:p>
        </p:txBody>
      </p:sp>
      <p:sp>
        <p:nvSpPr>
          <p:cNvPr id="4" name="Slide Number Placeholder 3"/>
          <p:cNvSpPr>
            <a:spLocks noGrp="1"/>
          </p:cNvSpPr>
          <p:nvPr>
            <p:ph type="sldNum" sz="quarter" idx="10"/>
          </p:nvPr>
        </p:nvSpPr>
        <p:spPr/>
        <p:txBody>
          <a:bodyPr/>
          <a:lstStyle/>
          <a:p>
            <a:fld id="{6FC1E942-9720-D741-BDDD-7D786A059E42}" type="slidenum">
              <a:rPr lang="en-US" smtClean="0"/>
              <a:t>45</a:t>
            </a:fld>
            <a:endParaRPr lang="en-US"/>
          </a:p>
        </p:txBody>
      </p:sp>
    </p:spTree>
    <p:extLst>
      <p:ext uri="{BB962C8B-B14F-4D97-AF65-F5344CB8AC3E}">
        <p14:creationId xmlns:p14="http://schemas.microsoft.com/office/powerpoint/2010/main" val="27320541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Megan</a:t>
            </a:r>
            <a:endParaRPr lang="en-US" dirty="0"/>
          </a:p>
        </p:txBody>
      </p:sp>
      <p:sp>
        <p:nvSpPr>
          <p:cNvPr id="4" name="Slide Number Placeholder 3"/>
          <p:cNvSpPr>
            <a:spLocks noGrp="1"/>
          </p:cNvSpPr>
          <p:nvPr>
            <p:ph type="sldNum" sz="quarter" idx="10"/>
          </p:nvPr>
        </p:nvSpPr>
        <p:spPr/>
        <p:txBody>
          <a:bodyPr/>
          <a:lstStyle/>
          <a:p>
            <a:fld id="{61899089-99B2-4391-AF84-4B7FAD4412C3}" type="slidenum">
              <a:rPr lang="en-US" smtClean="0"/>
              <a:t>47</a:t>
            </a:fld>
            <a:endParaRPr lang="en-US"/>
          </a:p>
        </p:txBody>
      </p:sp>
    </p:spTree>
    <p:extLst>
      <p:ext uri="{BB962C8B-B14F-4D97-AF65-F5344CB8AC3E}">
        <p14:creationId xmlns:p14="http://schemas.microsoft.com/office/powerpoint/2010/main" val="8575990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Optional</a:t>
            </a:r>
            <a:r>
              <a:rPr lang="en-US" baseline="0" dirty="0" smtClean="0"/>
              <a:t> Chat---</a:t>
            </a:r>
          </a:p>
          <a:p>
            <a:r>
              <a:rPr lang="en-US" baseline="0" dirty="0" smtClean="0"/>
              <a:t>Or we just --</a:t>
            </a:r>
            <a:endParaRPr lang="en-US" dirty="0" smtClean="0"/>
          </a:p>
          <a:p>
            <a:r>
              <a:rPr lang="en-US" dirty="0" smtClean="0"/>
              <a:t>Offer</a:t>
            </a:r>
            <a:r>
              <a:rPr lang="en-US" baseline="0" dirty="0" smtClean="0"/>
              <a:t> the </a:t>
            </a:r>
            <a:r>
              <a:rPr lang="en-US" baseline="0" dirty="0" err="1" smtClean="0"/>
              <a:t>google</a:t>
            </a:r>
            <a:r>
              <a:rPr lang="en-US" baseline="0" dirty="0" smtClean="0"/>
              <a:t> doc to everyone to add their efforts? Or just email us so we can add to the doc– gives everyone a stake in the game– beyond the summit what  is happening….</a:t>
            </a:r>
          </a:p>
          <a:p>
            <a:endParaRPr lang="en-US" baseline="0" dirty="0" smtClean="0"/>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51</a:t>
            </a:fld>
            <a:endParaRPr lang="en-US"/>
          </a:p>
        </p:txBody>
      </p:sp>
    </p:spTree>
    <p:extLst>
      <p:ext uri="{BB962C8B-B14F-4D97-AF65-F5344CB8AC3E}">
        <p14:creationId xmlns:p14="http://schemas.microsoft.com/office/powerpoint/2010/main" val="8298311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52</a:t>
            </a:fld>
            <a:endParaRPr lang="en-US"/>
          </a:p>
        </p:txBody>
      </p:sp>
    </p:spTree>
    <p:extLst>
      <p:ext uri="{BB962C8B-B14F-4D97-AF65-F5344CB8AC3E}">
        <p14:creationId xmlns:p14="http://schemas.microsoft.com/office/powerpoint/2010/main" val="11828576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Il vision</a:t>
            </a:r>
            <a:r>
              <a:rPr lang="en-US" baseline="0" dirty="0" smtClean="0"/>
              <a:t>  for inclusion- we are hoping for the day shared awareness opportunities and challenges  and shared vision with concrete next steps.</a:t>
            </a:r>
            <a:endParaRPr lang="en-US" dirty="0" smtClean="0"/>
          </a:p>
          <a:p>
            <a:r>
              <a:rPr lang="en-US" dirty="0" smtClean="0"/>
              <a:t>Work force </a:t>
            </a:r>
          </a:p>
          <a:p>
            <a:r>
              <a:rPr lang="en-US" dirty="0" smtClean="0"/>
              <a:t>TA Training to support</a:t>
            </a:r>
          </a:p>
          <a:p>
            <a:r>
              <a:rPr lang="en-US" dirty="0" smtClean="0"/>
              <a:t>Models for fundin</a:t>
            </a:r>
            <a:r>
              <a:rPr lang="en-US" baseline="0" dirty="0" smtClean="0"/>
              <a:t>g service delivery in community.</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Do you need another conversation?  Want to learn more before  Drop me an email at </a:t>
            </a:r>
            <a:r>
              <a:rPr lang="en-US" baseline="0" dirty="0" err="1" smtClean="0"/>
              <a:t>ann.kremer@eclre.org</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53</a:t>
            </a:fld>
            <a:endParaRPr lang="en-US"/>
          </a:p>
        </p:txBody>
      </p:sp>
    </p:spTree>
    <p:extLst>
      <p:ext uri="{BB962C8B-B14F-4D97-AF65-F5344CB8AC3E}">
        <p14:creationId xmlns:p14="http://schemas.microsoft.com/office/powerpoint/2010/main" val="34817512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9FCBBE-5CB6-7C4C-BB99-99FA06AE442F}" type="slidenum">
              <a:rPr lang="en-US" smtClean="0"/>
              <a:t>54</a:t>
            </a:fld>
            <a:endParaRPr lang="en-US"/>
          </a:p>
        </p:txBody>
      </p:sp>
    </p:spTree>
    <p:extLst>
      <p:ext uri="{BB962C8B-B14F-4D97-AF65-F5344CB8AC3E}">
        <p14:creationId xmlns:p14="http://schemas.microsoft.com/office/powerpoint/2010/main" val="38535688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Largest questions</a:t>
            </a:r>
          </a:p>
          <a:p>
            <a:r>
              <a:rPr lang="en-US" dirty="0" smtClean="0"/>
              <a:t>Best take</a:t>
            </a:r>
            <a:r>
              <a:rPr lang="en-US" baseline="0" dirty="0" smtClean="0"/>
              <a:t> away from today</a:t>
            </a:r>
          </a:p>
          <a:p>
            <a:endParaRPr lang="en-US" baseline="0" dirty="0" smtClean="0"/>
          </a:p>
          <a:p>
            <a:r>
              <a:rPr lang="en-US" baseline="0" dirty="0" smtClean="0"/>
              <a:t>Do you need another conversation?  Want to learn more before  Drop me an email at </a:t>
            </a:r>
            <a:r>
              <a:rPr lang="en-US" baseline="0" dirty="0" err="1" smtClean="0"/>
              <a:t>ann.kremer@eclre.org</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29FCBBE-5CB6-7C4C-BB99-99FA06AE442F}" type="slidenum">
              <a:rPr lang="en-US" smtClean="0"/>
              <a:t>55</a:t>
            </a:fld>
            <a:endParaRPr lang="en-US"/>
          </a:p>
        </p:txBody>
      </p:sp>
    </p:spTree>
    <p:extLst>
      <p:ext uri="{BB962C8B-B14F-4D97-AF65-F5344CB8AC3E}">
        <p14:creationId xmlns:p14="http://schemas.microsoft.com/office/powerpoint/2010/main" val="29310313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5CD010-F329-9A45-B282-F06A2206B10F}" type="slidenum">
              <a:rPr lang="en-US" smtClean="0"/>
              <a:pPr/>
              <a:t>56</a:t>
            </a:fld>
            <a:endParaRPr lang="en-US" dirty="0"/>
          </a:p>
        </p:txBody>
      </p:sp>
    </p:spTree>
    <p:extLst>
      <p:ext uri="{BB962C8B-B14F-4D97-AF65-F5344CB8AC3E}">
        <p14:creationId xmlns:p14="http://schemas.microsoft.com/office/powerpoint/2010/main" val="2312296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4F4B09-24FF-7543-B07C-A85ADE3B625F}" type="datetimeFigureOut">
              <a:rPr lang="en-US" smtClean="0"/>
              <a:t>2/7/17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CCD363-B189-7449-86F4-D3F801351C20}"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4F4B09-24FF-7543-B07C-A85ADE3B625F}" type="datetimeFigureOut">
              <a:rPr lang="en-US" smtClean="0"/>
              <a:t>2/7/17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CCD363-B189-7449-86F4-D3F801351C2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4F4B09-24FF-7543-B07C-A85ADE3B625F}" type="datetimeFigureOut">
              <a:rPr lang="en-US" smtClean="0"/>
              <a:t>2/7/17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CCD363-B189-7449-86F4-D3F801351C20}"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4F4B09-24FF-7543-B07C-A85ADE3B625F}" type="datetimeFigureOut">
              <a:rPr lang="en-US" smtClean="0"/>
              <a:t>2/7/17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CCD363-B189-7449-86F4-D3F801351C2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4F4B09-24FF-7543-B07C-A85ADE3B625F}" type="datetimeFigureOut">
              <a:rPr lang="en-US" smtClean="0"/>
              <a:t>2/7/17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CCD363-B189-7449-86F4-D3F801351C20}"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4F4B09-24FF-7543-B07C-A85ADE3B625F}" type="datetimeFigureOut">
              <a:rPr lang="en-US" smtClean="0"/>
              <a:t>2/7/17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CCD363-B189-7449-86F4-D3F801351C2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4F4B09-24FF-7543-B07C-A85ADE3B625F}" type="datetimeFigureOut">
              <a:rPr lang="en-US" smtClean="0"/>
              <a:t>2/7/17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CCD363-B189-7449-86F4-D3F801351C2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4F4B09-24FF-7543-B07C-A85ADE3B625F}" type="datetimeFigureOut">
              <a:rPr lang="en-US" smtClean="0"/>
              <a:t>2/7/17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CCD363-B189-7449-86F4-D3F801351C20}"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4F4B09-24FF-7543-B07C-A85ADE3B625F}" type="datetimeFigureOut">
              <a:rPr lang="en-US" smtClean="0"/>
              <a:t>2/7/17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CCD363-B189-7449-86F4-D3F801351C2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4F4B09-24FF-7543-B07C-A85ADE3B625F}" type="datetimeFigureOut">
              <a:rPr lang="en-US" smtClean="0"/>
              <a:t>2/7/17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CCD363-B189-7449-86F4-D3F801351C2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4F4B09-24FF-7543-B07C-A85ADE3B625F}" type="datetimeFigureOut">
              <a:rPr lang="en-US" smtClean="0"/>
              <a:t>2/7/17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CCD363-B189-7449-86F4-D3F801351C2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B24F4B09-24FF-7543-B07C-A85ADE3B625F}" type="datetimeFigureOut">
              <a:rPr lang="en-US" smtClean="0"/>
              <a:t>2/7/17</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67CCD363-B189-7449-86F4-D3F801351C2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2.ed.gov/fund/data/report/idea/partbspap/allyears.html" TargetMode="External"/><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hyperlink" Target="https://www2.ed.gov/fund/data/report/idea/partbspap/allyears.html" TargetMode="External"/><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hyperlink" Target="http://www.hhs.gov/" TargetMode="External"/><Relationship Id="rId5" Type="http://schemas.openxmlformats.org/officeDocument/2006/relationships/image" Target="../media/image11.jpeg"/><Relationship Id="rId6" Type="http://schemas.openxmlformats.org/officeDocument/2006/relationships/image" Target="../media/image12.png"/><Relationship Id="rId7"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4"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chart" Target="../charts/char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3" Type="http://schemas.openxmlformats.org/officeDocument/2006/relationships/image" Target="../media/image9.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5.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hyperlink" Target="mailto:Ann.kremer@eclre.org" TargetMode="External"/><Relationship Id="rId4"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1086" y="1583995"/>
            <a:ext cx="6522234" cy="1796474"/>
          </a:xfrm>
        </p:spPr>
        <p:txBody>
          <a:bodyPr>
            <a:noAutofit/>
          </a:bodyPr>
          <a:lstStyle/>
          <a:p>
            <a:r>
              <a:rPr lang="en-US" sz="3600" dirty="0" smtClean="0"/>
              <a:t>Welcome!</a:t>
            </a:r>
            <a:br>
              <a:rPr lang="en-US" sz="3600" dirty="0" smtClean="0"/>
            </a:br>
            <a:r>
              <a:rPr lang="en-US" sz="3600" dirty="0" smtClean="0">
                <a:effectLst/>
              </a:rPr>
              <a:t>Early Childhood Inclusion Policy Summit Pre-Learning Webinar</a:t>
            </a:r>
            <a:endParaRPr lang="en-US" sz="3600" dirty="0">
              <a:effectLst/>
            </a:endParaRPr>
          </a:p>
        </p:txBody>
      </p:sp>
      <p:sp>
        <p:nvSpPr>
          <p:cNvPr id="4" name="TextBox 3"/>
          <p:cNvSpPr txBox="1"/>
          <p:nvPr/>
        </p:nvSpPr>
        <p:spPr>
          <a:xfrm>
            <a:off x="391086" y="5143279"/>
            <a:ext cx="8752914" cy="1323439"/>
          </a:xfrm>
          <a:prstGeom prst="rect">
            <a:avLst/>
          </a:prstGeom>
          <a:noFill/>
        </p:spPr>
        <p:txBody>
          <a:bodyPr wrap="square" rtlCol="0">
            <a:spAutoFit/>
          </a:bodyPr>
          <a:lstStyle/>
          <a:p>
            <a:pPr marL="342900" indent="-342900">
              <a:buFont typeface="Arial"/>
              <a:buChar char="•"/>
            </a:pPr>
            <a:r>
              <a:rPr lang="en-US" sz="2000" dirty="0" smtClean="0"/>
              <a:t>Audio will play through your computer speakers- you can use the Audio wizard under the Meeting Dropdown menu at the top to test your audio</a:t>
            </a:r>
          </a:p>
          <a:p>
            <a:endParaRPr lang="en-US" sz="2000" dirty="0"/>
          </a:p>
          <a:p>
            <a:pPr marL="342900" indent="-342900">
              <a:buFont typeface="Arial"/>
              <a:buChar char="•"/>
            </a:pPr>
            <a:r>
              <a:rPr lang="en-US" sz="2000" dirty="0" smtClean="0"/>
              <a:t>You can download handouts from the File pod in lower left corner.</a:t>
            </a:r>
            <a:endParaRPr lang="en-US" sz="2000" dirty="0"/>
          </a:p>
        </p:txBody>
      </p:sp>
      <p:pic>
        <p:nvPicPr>
          <p:cNvPr id="5" name="Picture 4" descr="Inclusion_Logo_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64112" y="362865"/>
            <a:ext cx="3279888" cy="1546036"/>
          </a:xfrm>
          <a:prstGeom prst="rect">
            <a:avLst/>
          </a:prstGeom>
        </p:spPr>
      </p:pic>
      <p:sp>
        <p:nvSpPr>
          <p:cNvPr id="3" name="TextBox 2"/>
          <p:cNvSpPr txBox="1"/>
          <p:nvPr/>
        </p:nvSpPr>
        <p:spPr>
          <a:xfrm>
            <a:off x="391087" y="4012798"/>
            <a:ext cx="8482584" cy="646331"/>
          </a:xfrm>
          <a:prstGeom prst="rect">
            <a:avLst/>
          </a:prstGeom>
          <a:noFill/>
        </p:spPr>
        <p:txBody>
          <a:bodyPr wrap="square" rtlCol="0">
            <a:spAutoFit/>
          </a:bodyPr>
          <a:lstStyle/>
          <a:p>
            <a:r>
              <a:rPr lang="en-US" dirty="0" smtClean="0"/>
              <a:t>Website for additional information on summit:</a:t>
            </a:r>
          </a:p>
          <a:p>
            <a:r>
              <a:rPr lang="en-US" dirty="0" err="1" smtClean="0"/>
              <a:t>www.eclre.org</a:t>
            </a:r>
            <a:r>
              <a:rPr lang="en-US" dirty="0"/>
              <a:t>/good-to-know/</a:t>
            </a:r>
            <a:r>
              <a:rPr lang="en-US" dirty="0" err="1"/>
              <a:t>illinois</a:t>
            </a:r>
            <a:r>
              <a:rPr lang="en-US" dirty="0"/>
              <a:t>-early-childhood-inclusion-policy-</a:t>
            </a:r>
            <a:r>
              <a:rPr lang="en-US" dirty="0" err="1"/>
              <a:t>summit.aspx</a:t>
            </a:r>
            <a:endParaRPr lang="en-US" dirty="0"/>
          </a:p>
        </p:txBody>
      </p:sp>
    </p:spTree>
    <p:extLst>
      <p:ext uri="{BB962C8B-B14F-4D97-AF65-F5344CB8AC3E}">
        <p14:creationId xmlns:p14="http://schemas.microsoft.com/office/powerpoint/2010/main" val="36778377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rPr>
              <a:t>Presenters</a:t>
            </a:r>
            <a:endParaRPr lang="en-US" dirty="0">
              <a:effectLst/>
            </a:endParaRPr>
          </a:p>
        </p:txBody>
      </p:sp>
      <p:sp>
        <p:nvSpPr>
          <p:cNvPr id="3" name="Content Placeholder 2"/>
          <p:cNvSpPr>
            <a:spLocks noGrp="1"/>
          </p:cNvSpPr>
          <p:nvPr>
            <p:ph idx="1"/>
          </p:nvPr>
        </p:nvSpPr>
        <p:spPr>
          <a:xfrm>
            <a:off x="457199" y="1600201"/>
            <a:ext cx="7712757" cy="3651696"/>
          </a:xfrm>
        </p:spPr>
        <p:txBody>
          <a:bodyPr>
            <a:normAutofit/>
          </a:bodyPr>
          <a:lstStyle/>
          <a:p>
            <a:pPr marL="0" indent="0">
              <a:lnSpc>
                <a:spcPct val="120000"/>
              </a:lnSpc>
              <a:buNone/>
            </a:pPr>
            <a:r>
              <a:rPr lang="en-US" b="1" dirty="0" smtClean="0">
                <a:solidFill>
                  <a:srgbClr val="000000"/>
                </a:solidFill>
              </a:rPr>
              <a:t>Erin </a:t>
            </a:r>
            <a:r>
              <a:rPr lang="en-US" b="1" dirty="0">
                <a:solidFill>
                  <a:srgbClr val="000000"/>
                </a:solidFill>
              </a:rPr>
              <a:t>E. Barton, PhD, BCBA-</a:t>
            </a:r>
            <a:r>
              <a:rPr lang="en-US" b="1" dirty="0" smtClean="0">
                <a:solidFill>
                  <a:srgbClr val="000000"/>
                </a:solidFill>
              </a:rPr>
              <a:t>D</a:t>
            </a:r>
          </a:p>
          <a:p>
            <a:pPr marL="0" indent="0">
              <a:lnSpc>
                <a:spcPct val="120000"/>
              </a:lnSpc>
              <a:buNone/>
            </a:pPr>
            <a:r>
              <a:rPr lang="en-US" dirty="0" smtClean="0">
                <a:solidFill>
                  <a:srgbClr val="000000"/>
                </a:solidFill>
              </a:rPr>
              <a:t>Assistant Professor Department </a:t>
            </a:r>
            <a:r>
              <a:rPr lang="en-US" dirty="0">
                <a:solidFill>
                  <a:srgbClr val="000000"/>
                </a:solidFill>
              </a:rPr>
              <a:t>of Special </a:t>
            </a:r>
            <a:r>
              <a:rPr lang="en-US" dirty="0" smtClean="0">
                <a:solidFill>
                  <a:srgbClr val="000000"/>
                </a:solidFill>
              </a:rPr>
              <a:t>Education, Vanderbilt University </a:t>
            </a:r>
          </a:p>
          <a:p>
            <a:pPr marL="0" indent="0">
              <a:lnSpc>
                <a:spcPct val="120000"/>
              </a:lnSpc>
              <a:buNone/>
            </a:pPr>
            <a:endParaRPr lang="en-US" dirty="0" smtClean="0">
              <a:solidFill>
                <a:srgbClr val="000000"/>
              </a:solidFill>
            </a:endParaRPr>
          </a:p>
          <a:p>
            <a:pPr marL="0" indent="0">
              <a:buFont typeface="Arial"/>
              <a:buNone/>
            </a:pPr>
            <a:r>
              <a:rPr lang="en-US" b="1" dirty="0">
                <a:solidFill>
                  <a:schemeClr val="bg2">
                    <a:lumMod val="10000"/>
                  </a:schemeClr>
                </a:solidFill>
              </a:rPr>
              <a:t>Ann Kremer, </a:t>
            </a:r>
            <a:r>
              <a:rPr lang="en-US" b="1" dirty="0" err="1" smtClean="0">
                <a:solidFill>
                  <a:schemeClr val="bg2">
                    <a:lumMod val="10000"/>
                  </a:schemeClr>
                </a:solidFill>
              </a:rPr>
              <a:t>MSEd</a:t>
            </a:r>
            <a:endParaRPr lang="en-US" b="1" dirty="0">
              <a:solidFill>
                <a:schemeClr val="bg2">
                  <a:lumMod val="10000"/>
                </a:schemeClr>
              </a:solidFill>
            </a:endParaRPr>
          </a:p>
          <a:p>
            <a:pPr marL="0" indent="0">
              <a:buFont typeface="Arial"/>
              <a:buNone/>
            </a:pPr>
            <a:r>
              <a:rPr lang="en-US" dirty="0">
                <a:solidFill>
                  <a:schemeClr val="bg2">
                    <a:lumMod val="10000"/>
                  </a:schemeClr>
                </a:solidFill>
              </a:rPr>
              <a:t>Project Director</a:t>
            </a:r>
          </a:p>
          <a:p>
            <a:pPr marL="0" indent="0">
              <a:buFont typeface="Arial"/>
              <a:buNone/>
            </a:pPr>
            <a:r>
              <a:rPr lang="en-US" dirty="0">
                <a:solidFill>
                  <a:schemeClr val="bg2">
                    <a:lumMod val="10000"/>
                  </a:schemeClr>
                </a:solidFill>
              </a:rPr>
              <a:t>Early CHOICES</a:t>
            </a:r>
          </a:p>
          <a:p>
            <a:pPr marL="0" indent="0">
              <a:lnSpc>
                <a:spcPct val="120000"/>
              </a:lnSpc>
              <a:buNone/>
            </a:pPr>
            <a:endParaRPr lang="en-US" dirty="0">
              <a:solidFill>
                <a:srgbClr val="000000"/>
              </a:solidFill>
            </a:endParaRPr>
          </a:p>
        </p:txBody>
      </p:sp>
      <p:sp>
        <p:nvSpPr>
          <p:cNvPr id="5" name="Rectangle 4"/>
          <p:cNvSpPr/>
          <p:nvPr/>
        </p:nvSpPr>
        <p:spPr>
          <a:xfrm>
            <a:off x="457200" y="5048197"/>
            <a:ext cx="8229599" cy="1477328"/>
          </a:xfrm>
          <a:prstGeom prst="rect">
            <a:avLst/>
          </a:prstGeom>
        </p:spPr>
        <p:txBody>
          <a:bodyPr wrap="square">
            <a:spAutoFit/>
          </a:bodyPr>
          <a:lstStyle/>
          <a:p>
            <a:r>
              <a:rPr lang="en-US" i="1" dirty="0"/>
              <a:t>The Early Childhood Inclusion Policy Summit is sponsored by the Early Learning Council, Illinois Council on Developmental Disabilities, Governor’s Office of Early Childhood Development and the Illinois Interagency Council on Early Intervention. The Summit is funded by the Illinois Council on Developmental Disabilities and coordinated by Early CHOICES.</a:t>
            </a:r>
            <a:endParaRPr lang="en-US" dirty="0"/>
          </a:p>
        </p:txBody>
      </p:sp>
    </p:spTree>
    <p:extLst>
      <p:ext uri="{BB962C8B-B14F-4D97-AF65-F5344CB8AC3E}">
        <p14:creationId xmlns:p14="http://schemas.microsoft.com/office/powerpoint/2010/main" val="196889468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138113"/>
            <a:ext cx="8229600" cy="1143000"/>
          </a:xfrm>
        </p:spPr>
        <p:txBody>
          <a:bodyPr/>
          <a:lstStyle/>
          <a:p>
            <a:r>
              <a:rPr lang="en-US" altLang="en-US" dirty="0" smtClean="0">
                <a:effectLst/>
              </a:rPr>
              <a:t>Policy Statement</a:t>
            </a:r>
          </a:p>
        </p:txBody>
      </p:sp>
      <p:pic>
        <p:nvPicPr>
          <p:cNvPr id="21507" name="Content Placeholder 3" descr="policy.tiff"/>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l="6297" t="15798" r="6297"/>
          <a:stretch/>
        </p:blipFill>
        <p:spPr>
          <a:xfrm>
            <a:off x="457200" y="1749777"/>
            <a:ext cx="8229600" cy="4106333"/>
          </a:xfrm>
          <a:ln>
            <a:solidFill>
              <a:srgbClr val="2859AF"/>
            </a:solidFill>
            <a:miter lim="800000"/>
            <a:headEnd/>
            <a:tailEnd/>
          </a:ln>
        </p:spPr>
      </p:pic>
    </p:spTree>
    <p:extLst>
      <p:ext uri="{BB962C8B-B14F-4D97-AF65-F5344CB8AC3E}">
        <p14:creationId xmlns:p14="http://schemas.microsoft.com/office/powerpoint/2010/main" val="280200480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17657"/>
            <a:ext cx="7772400" cy="1143000"/>
          </a:xfrm>
        </p:spPr>
        <p:txBody>
          <a:bodyPr>
            <a:normAutofit fontScale="90000"/>
          </a:bodyPr>
          <a:lstStyle/>
          <a:p>
            <a:r>
              <a:rPr lang="en-US" dirty="0">
                <a:effectLst/>
                <a:cs typeface="Rockwell"/>
              </a:rPr>
              <a:t>State Recommendations</a:t>
            </a:r>
            <a:r>
              <a:rPr lang="en-US" dirty="0">
                <a:cs typeface="Rockwell"/>
              </a:rPr>
              <a:t> </a:t>
            </a:r>
            <a:r>
              <a:rPr lang="en-US" dirty="0"/>
              <a:t/>
            </a:r>
            <a:br>
              <a:rPr lang="en-US" dirty="0"/>
            </a:br>
            <a:endParaRPr lang="en-US" dirty="0"/>
          </a:p>
        </p:txBody>
      </p:sp>
      <p:sp>
        <p:nvSpPr>
          <p:cNvPr id="3" name="Content Placeholder 2"/>
          <p:cNvSpPr>
            <a:spLocks noGrp="1"/>
          </p:cNvSpPr>
          <p:nvPr>
            <p:ph idx="1"/>
          </p:nvPr>
        </p:nvSpPr>
        <p:spPr>
          <a:xfrm>
            <a:off x="685800" y="1265238"/>
            <a:ext cx="7772400" cy="4945771"/>
          </a:xfrm>
        </p:spPr>
        <p:txBody>
          <a:bodyPr>
            <a:normAutofit fontScale="92500"/>
          </a:bodyPr>
          <a:lstStyle/>
          <a:p>
            <a:r>
              <a:rPr lang="en-US" dirty="0" smtClean="0">
                <a:cs typeface="Helvetica"/>
              </a:rPr>
              <a:t>Create </a:t>
            </a:r>
            <a:r>
              <a:rPr lang="en-US" dirty="0">
                <a:cs typeface="Helvetica"/>
              </a:rPr>
              <a:t>a State-Level Interagency Task Force and Plan for </a:t>
            </a:r>
            <a:r>
              <a:rPr lang="en-US" dirty="0" smtClean="0">
                <a:cs typeface="Helvetica"/>
              </a:rPr>
              <a:t>Inclusion</a:t>
            </a:r>
            <a:endParaRPr lang="en-US" dirty="0">
              <a:cs typeface="Helvetica"/>
            </a:endParaRPr>
          </a:p>
          <a:p>
            <a:r>
              <a:rPr lang="en-US" dirty="0" smtClean="0">
                <a:cs typeface="Helvetica"/>
              </a:rPr>
              <a:t>Ensure </a:t>
            </a:r>
            <a:r>
              <a:rPr lang="en-US" dirty="0">
                <a:cs typeface="Helvetica"/>
              </a:rPr>
              <a:t>State Policies Support High-Quality </a:t>
            </a:r>
            <a:r>
              <a:rPr lang="en-US" dirty="0" smtClean="0">
                <a:cs typeface="Helvetica"/>
              </a:rPr>
              <a:t>Inclusion</a:t>
            </a:r>
          </a:p>
          <a:p>
            <a:r>
              <a:rPr lang="en-US" dirty="0" smtClean="0">
                <a:cs typeface="Helvetica"/>
              </a:rPr>
              <a:t>Set </a:t>
            </a:r>
            <a:r>
              <a:rPr lang="en-US" dirty="0">
                <a:cs typeface="Helvetica"/>
              </a:rPr>
              <a:t>Goals and Track </a:t>
            </a:r>
            <a:r>
              <a:rPr lang="en-US" dirty="0" smtClean="0">
                <a:cs typeface="Helvetica"/>
              </a:rPr>
              <a:t>Data</a:t>
            </a:r>
          </a:p>
          <a:p>
            <a:r>
              <a:rPr lang="en-US" dirty="0" smtClean="0">
                <a:cs typeface="Helvetica"/>
              </a:rPr>
              <a:t>Review </a:t>
            </a:r>
            <a:r>
              <a:rPr lang="en-US" dirty="0">
                <a:cs typeface="Helvetica"/>
              </a:rPr>
              <a:t>and Modify Resource </a:t>
            </a:r>
            <a:r>
              <a:rPr lang="en-US" dirty="0" smtClean="0">
                <a:cs typeface="Helvetica"/>
              </a:rPr>
              <a:t>Allocations</a:t>
            </a:r>
            <a:endParaRPr lang="en-US" dirty="0">
              <a:cs typeface="Helvetica"/>
            </a:endParaRPr>
          </a:p>
          <a:p>
            <a:r>
              <a:rPr lang="en-US" dirty="0" smtClean="0">
                <a:cs typeface="Helvetica"/>
              </a:rPr>
              <a:t>Ensure </a:t>
            </a:r>
            <a:r>
              <a:rPr lang="en-US" dirty="0">
                <a:cs typeface="Helvetica"/>
              </a:rPr>
              <a:t>Quality Rating Frameworks are </a:t>
            </a:r>
            <a:r>
              <a:rPr lang="en-US" dirty="0" smtClean="0">
                <a:cs typeface="Helvetica"/>
              </a:rPr>
              <a:t>Inclusive</a:t>
            </a:r>
            <a:endParaRPr lang="en-US" dirty="0">
              <a:cs typeface="Helvetica"/>
            </a:endParaRPr>
          </a:p>
          <a:p>
            <a:r>
              <a:rPr lang="en-US" dirty="0" smtClean="0">
                <a:cs typeface="Helvetica"/>
              </a:rPr>
              <a:t>Strengthen </a:t>
            </a:r>
            <a:r>
              <a:rPr lang="en-US" dirty="0">
                <a:cs typeface="Helvetica"/>
              </a:rPr>
              <a:t>Accountability and Build Incentive </a:t>
            </a:r>
            <a:r>
              <a:rPr lang="en-US" dirty="0" smtClean="0">
                <a:cs typeface="Helvetica"/>
              </a:rPr>
              <a:t>Structures.  </a:t>
            </a:r>
            <a:endParaRPr lang="en-US" dirty="0" smtClean="0">
              <a:cs typeface="Helvetica"/>
            </a:endParaRPr>
          </a:p>
          <a:p>
            <a:r>
              <a:rPr lang="en-US" dirty="0" smtClean="0">
                <a:cs typeface="Helvetica"/>
              </a:rPr>
              <a:t>Build </a:t>
            </a:r>
            <a:r>
              <a:rPr lang="en-US" dirty="0">
                <a:cs typeface="Helvetica"/>
              </a:rPr>
              <a:t>a Coordinated Early Childhood Professional Development (PD) </a:t>
            </a:r>
            <a:r>
              <a:rPr lang="en-US" dirty="0" smtClean="0">
                <a:cs typeface="Helvetica"/>
              </a:rPr>
              <a:t>System</a:t>
            </a:r>
            <a:endParaRPr lang="en-US" dirty="0">
              <a:cs typeface="Helvetica"/>
            </a:endParaRPr>
          </a:p>
          <a:p>
            <a:r>
              <a:rPr lang="en-US" dirty="0" smtClean="0">
                <a:cs typeface="Helvetica"/>
              </a:rPr>
              <a:t>Implement </a:t>
            </a:r>
            <a:r>
              <a:rPr lang="en-US" dirty="0">
                <a:cs typeface="Helvetica"/>
              </a:rPr>
              <a:t>Statewide Supports for Children’s Social-Emotional and Behavioral </a:t>
            </a:r>
            <a:r>
              <a:rPr lang="en-US" dirty="0" smtClean="0">
                <a:cs typeface="Helvetica"/>
              </a:rPr>
              <a:t>Health</a:t>
            </a:r>
          </a:p>
          <a:p>
            <a:r>
              <a:rPr lang="en-US" dirty="0" smtClean="0">
                <a:cs typeface="Helvetica"/>
              </a:rPr>
              <a:t>Raise </a:t>
            </a:r>
            <a:r>
              <a:rPr lang="en-US" dirty="0">
                <a:cs typeface="Helvetica"/>
              </a:rPr>
              <a:t>Public </a:t>
            </a:r>
            <a:r>
              <a:rPr lang="en-US" dirty="0" smtClean="0">
                <a:cs typeface="Helvetica"/>
              </a:rPr>
              <a:t>Awareness</a:t>
            </a:r>
            <a:endParaRPr lang="en-US" dirty="0">
              <a:cs typeface="Helvetica"/>
            </a:endParaRPr>
          </a:p>
        </p:txBody>
      </p:sp>
      <p:pic>
        <p:nvPicPr>
          <p:cNvPr id="4" name="Picture 3"/>
          <p:cNvPicPr>
            <a:picLocks noChangeAspect="1"/>
          </p:cNvPicPr>
          <p:nvPr/>
        </p:nvPicPr>
        <p:blipFill>
          <a:blip r:embed="rId3"/>
          <a:stretch>
            <a:fillRect/>
          </a:stretch>
        </p:blipFill>
        <p:spPr>
          <a:xfrm>
            <a:off x="5166296" y="5441690"/>
            <a:ext cx="1405558" cy="1289309"/>
          </a:xfrm>
          <a:prstGeom prst="rect">
            <a:avLst/>
          </a:prstGeom>
        </p:spPr>
      </p:pic>
      <p:pic>
        <p:nvPicPr>
          <p:cNvPr id="5" name="Picture 4"/>
          <p:cNvPicPr>
            <a:picLocks noChangeAspect="1"/>
          </p:cNvPicPr>
          <p:nvPr/>
        </p:nvPicPr>
        <p:blipFill>
          <a:blip r:embed="rId4"/>
          <a:stretch>
            <a:fillRect/>
          </a:stretch>
        </p:blipFill>
        <p:spPr>
          <a:xfrm>
            <a:off x="7054311" y="5257073"/>
            <a:ext cx="1473926" cy="1473926"/>
          </a:xfrm>
          <a:prstGeom prst="rect">
            <a:avLst/>
          </a:prstGeom>
        </p:spPr>
      </p:pic>
    </p:spTree>
    <p:extLst>
      <p:ext uri="{BB962C8B-B14F-4D97-AF65-F5344CB8AC3E}">
        <p14:creationId xmlns:p14="http://schemas.microsoft.com/office/powerpoint/2010/main" val="83972582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57244"/>
            <a:ext cx="8229600" cy="1600200"/>
          </a:xfrm>
        </p:spPr>
        <p:txBody>
          <a:bodyPr>
            <a:normAutofit/>
          </a:bodyPr>
          <a:lstStyle/>
          <a:p>
            <a:r>
              <a:rPr lang="en-US" dirty="0" smtClean="0">
                <a:solidFill>
                  <a:srgbClr val="2853A2"/>
                </a:solidFill>
                <a:effectLst/>
              </a:rPr>
              <a:t>Proposal to Illinois Council for Developmental Disabilities</a:t>
            </a:r>
            <a:endParaRPr lang="en-US" dirty="0">
              <a:solidFill>
                <a:srgbClr val="2853A2"/>
              </a:solidFill>
              <a:effectLst/>
            </a:endParaRPr>
          </a:p>
        </p:txBody>
      </p:sp>
      <p:sp>
        <p:nvSpPr>
          <p:cNvPr id="3" name="Content Placeholder 2"/>
          <p:cNvSpPr>
            <a:spLocks noGrp="1"/>
          </p:cNvSpPr>
          <p:nvPr>
            <p:ph idx="1"/>
          </p:nvPr>
        </p:nvSpPr>
        <p:spPr>
          <a:xfrm>
            <a:off x="457200" y="2552863"/>
            <a:ext cx="8229600" cy="4525963"/>
          </a:xfrm>
        </p:spPr>
        <p:txBody>
          <a:bodyPr>
            <a:normAutofit/>
          </a:bodyPr>
          <a:lstStyle/>
          <a:p>
            <a:pPr marL="0" indent="0">
              <a:buNone/>
            </a:pPr>
            <a:r>
              <a:rPr lang="en-US" dirty="0" smtClean="0"/>
              <a:t>Illinois will have a vision statement and agreement to use the vision and guidelines by key stakeholders in Illinois to implement policy/practice changes aligned with the DOE &amp; HHS recommendations to states on inclusion of children with disabilities in early childhood programs. As a result of stakeholder engagement awareness of best practices in inclusion will be increased and inclusion will be prioritized when considering future Illinois policy and program design.</a:t>
            </a:r>
          </a:p>
          <a:p>
            <a:pPr marL="0" indent="0">
              <a:buNone/>
            </a:pPr>
            <a:endParaRPr lang="en-US" dirty="0"/>
          </a:p>
        </p:txBody>
      </p:sp>
    </p:spTree>
    <p:extLst>
      <p:ext uri="{BB962C8B-B14F-4D97-AF65-F5344CB8AC3E}">
        <p14:creationId xmlns:p14="http://schemas.microsoft.com/office/powerpoint/2010/main" val="423632495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Number of Children in Illinois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10665954"/>
              </p:ext>
            </p:extLst>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7147332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Illinois Young Children with IFSP or IEPs</a:t>
            </a:r>
            <a:endParaRPr lang="en-US" dirty="0"/>
          </a:p>
        </p:txBody>
      </p:sp>
      <p:sp>
        <p:nvSpPr>
          <p:cNvPr id="3" name="Content Placeholder 2"/>
          <p:cNvSpPr>
            <a:spLocks noGrp="1"/>
          </p:cNvSpPr>
          <p:nvPr>
            <p:ph idx="1"/>
          </p:nvPr>
        </p:nvSpPr>
        <p:spPr/>
        <p:txBody>
          <a:bodyPr/>
          <a:lstStyle/>
          <a:p>
            <a:r>
              <a:rPr lang="en-US" sz="3200" dirty="0" smtClean="0"/>
              <a:t>Total number of children with IFSPs*</a:t>
            </a:r>
          </a:p>
          <a:p>
            <a:pPr lvl="1"/>
            <a:r>
              <a:rPr lang="en-US" sz="2800" dirty="0"/>
              <a:t> </a:t>
            </a:r>
            <a:r>
              <a:rPr lang="en-US" sz="2800" dirty="0" smtClean="0"/>
              <a:t>20,668</a:t>
            </a:r>
          </a:p>
          <a:p>
            <a:endParaRPr lang="en-US" sz="3200" dirty="0" smtClean="0"/>
          </a:p>
          <a:p>
            <a:r>
              <a:rPr lang="en-US" sz="3200" dirty="0" smtClean="0"/>
              <a:t>Total number of children with IEPs**</a:t>
            </a:r>
          </a:p>
          <a:p>
            <a:pPr lvl="1"/>
            <a:r>
              <a:rPr lang="en-US" sz="2800" dirty="0" smtClean="0"/>
              <a:t>37,878</a:t>
            </a:r>
          </a:p>
          <a:p>
            <a:endParaRPr lang="en-US" dirty="0"/>
          </a:p>
        </p:txBody>
      </p:sp>
      <p:sp>
        <p:nvSpPr>
          <p:cNvPr id="4" name="TextBox 3"/>
          <p:cNvSpPr txBox="1"/>
          <p:nvPr/>
        </p:nvSpPr>
        <p:spPr>
          <a:xfrm>
            <a:off x="919599" y="5553670"/>
            <a:ext cx="7488173" cy="923330"/>
          </a:xfrm>
          <a:prstGeom prst="rect">
            <a:avLst/>
          </a:prstGeom>
          <a:noFill/>
        </p:spPr>
        <p:txBody>
          <a:bodyPr wrap="square" rtlCol="0">
            <a:spAutoFit/>
          </a:bodyPr>
          <a:lstStyle/>
          <a:p>
            <a:endParaRPr lang="en-US" dirty="0" smtClean="0"/>
          </a:p>
          <a:p>
            <a:r>
              <a:rPr lang="en-US" dirty="0" smtClean="0"/>
              <a:t>*IDHS FFY 2015 Part C State Performance Plan</a:t>
            </a:r>
          </a:p>
          <a:p>
            <a:r>
              <a:rPr lang="en-US" dirty="0" smtClean="0"/>
              <a:t> * *ISBE FFY 2015 Part B State Performance Plan</a:t>
            </a:r>
            <a:endParaRPr lang="en-US" dirty="0"/>
          </a:p>
        </p:txBody>
      </p:sp>
    </p:spTree>
    <p:extLst>
      <p:ext uri="{BB962C8B-B14F-4D97-AF65-F5344CB8AC3E}">
        <p14:creationId xmlns:p14="http://schemas.microsoft.com/office/powerpoint/2010/main" val="397328511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903" y="421355"/>
            <a:ext cx="8450318" cy="1121980"/>
          </a:xfrm>
        </p:spPr>
        <p:txBody>
          <a:bodyPr>
            <a:normAutofit/>
          </a:bodyPr>
          <a:lstStyle/>
          <a:p>
            <a:r>
              <a:rPr lang="en-US" sz="3200" dirty="0" smtClean="0"/>
              <a:t>Early Childhood Programs Required to Prioritize or Enroll Children with Disabilities</a:t>
            </a:r>
            <a:endParaRPr lang="en-US" sz="3200" dirty="0"/>
          </a:p>
        </p:txBody>
      </p:sp>
      <p:sp>
        <p:nvSpPr>
          <p:cNvPr id="3" name="Content Placeholder 2"/>
          <p:cNvSpPr>
            <a:spLocks noGrp="1"/>
          </p:cNvSpPr>
          <p:nvPr>
            <p:ph idx="1"/>
          </p:nvPr>
        </p:nvSpPr>
        <p:spPr>
          <a:xfrm>
            <a:off x="346841" y="1592317"/>
            <a:ext cx="8513380" cy="4884683"/>
          </a:xfrm>
        </p:spPr>
        <p:txBody>
          <a:bodyPr>
            <a:normAutofit fontScale="77500" lnSpcReduction="20000"/>
          </a:bodyPr>
          <a:lstStyle/>
          <a:p>
            <a:pPr lvl="1"/>
            <a:r>
              <a:rPr lang="en-US" sz="2600" dirty="0" smtClean="0"/>
              <a:t>Head Start and Early Head Start: At least 10% of children must have IFSPs and IEPS</a:t>
            </a:r>
          </a:p>
          <a:p>
            <a:pPr lvl="1"/>
            <a:endParaRPr lang="en-US" sz="2600" dirty="0" smtClean="0"/>
          </a:p>
          <a:p>
            <a:pPr lvl="1"/>
            <a:r>
              <a:rPr lang="en-US" sz="2600" dirty="0" smtClean="0"/>
              <a:t>Early Head Start/Child Care Partnerships: At least 10% of children must have IFSPs and IEPs</a:t>
            </a:r>
          </a:p>
          <a:p>
            <a:pPr lvl="1"/>
            <a:endParaRPr lang="en-US" sz="2600" dirty="0" smtClean="0"/>
          </a:p>
          <a:p>
            <a:pPr lvl="1"/>
            <a:r>
              <a:rPr lang="en-US" sz="2600" dirty="0"/>
              <a:t>Preschool </a:t>
            </a:r>
            <a:r>
              <a:rPr lang="en-US" sz="2600" dirty="0" smtClean="0"/>
              <a:t>Expansion </a:t>
            </a:r>
            <a:r>
              <a:rPr lang="en-US" sz="2600" dirty="0"/>
              <a:t>Grant: Children with IEPs are a priority population. They must also meet the expansion grant requirements. Federal expansion grant requires the program to serve children with disabilities.</a:t>
            </a:r>
          </a:p>
          <a:p>
            <a:pPr lvl="1"/>
            <a:endParaRPr lang="en-US" sz="2600" dirty="0" smtClean="0"/>
          </a:p>
          <a:p>
            <a:pPr lvl="1"/>
            <a:r>
              <a:rPr lang="en-US" sz="2600" dirty="0" smtClean="0"/>
              <a:t>Preschool for All and Prevention Initiative: Children with concerns based on developmental screening prioritized for enrollment</a:t>
            </a:r>
          </a:p>
          <a:p>
            <a:pPr lvl="1"/>
            <a:endParaRPr lang="en-US" sz="2600" dirty="0" smtClean="0"/>
          </a:p>
          <a:p>
            <a:pPr lvl="1"/>
            <a:r>
              <a:rPr lang="en-US" sz="2600" dirty="0" smtClean="0"/>
              <a:t>Home Visiting:  Children with disabilities prioritized for enrollment </a:t>
            </a:r>
          </a:p>
          <a:p>
            <a:pPr lvl="1"/>
            <a:endParaRPr lang="en-US" sz="2600" dirty="0"/>
          </a:p>
          <a:p>
            <a:pPr lvl="1"/>
            <a:r>
              <a:rPr lang="en-US" sz="2600" dirty="0" smtClean="0"/>
              <a:t>Child Care: Children with disabilities prioritized for enrollment</a:t>
            </a:r>
          </a:p>
          <a:p>
            <a:pPr marL="0" indent="0">
              <a:buNone/>
            </a:pPr>
            <a:endParaRPr lang="en-US" dirty="0" smtClean="0"/>
          </a:p>
        </p:txBody>
      </p:sp>
    </p:spTree>
    <p:extLst>
      <p:ext uri="{BB962C8B-B14F-4D97-AF65-F5344CB8AC3E}">
        <p14:creationId xmlns:p14="http://schemas.microsoft.com/office/powerpoint/2010/main" val="352643552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8213"/>
            <a:ext cx="8229600" cy="990600"/>
          </a:xfrm>
        </p:spPr>
        <p:txBody>
          <a:bodyPr>
            <a:normAutofit/>
          </a:bodyPr>
          <a:lstStyle/>
          <a:p>
            <a:r>
              <a:rPr lang="en-US" sz="3200" dirty="0" smtClean="0"/>
              <a:t>Children Enrolled</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83927738"/>
              </p:ext>
            </p:extLst>
          </p:nvPr>
        </p:nvGraphicFramePr>
        <p:xfrm>
          <a:off x="457200" y="1190541"/>
          <a:ext cx="82296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457200" y="6003015"/>
            <a:ext cx="8114962" cy="1138773"/>
          </a:xfrm>
          <a:prstGeom prst="rect">
            <a:avLst/>
          </a:prstGeom>
          <a:noFill/>
        </p:spPr>
        <p:txBody>
          <a:bodyPr wrap="square" rtlCol="0">
            <a:spAutoFit/>
          </a:bodyPr>
          <a:lstStyle/>
          <a:p>
            <a:r>
              <a:rPr lang="en-US" dirty="0" smtClean="0"/>
              <a:t>* Approximate, based on CCAP </a:t>
            </a:r>
            <a:r>
              <a:rPr lang="en-US" dirty="0"/>
              <a:t>enrollment </a:t>
            </a:r>
            <a:r>
              <a:rPr lang="en-US" dirty="0" smtClean="0"/>
              <a:t>over all of 124,245</a:t>
            </a:r>
            <a:endParaRPr lang="en-US" dirty="0"/>
          </a:p>
          <a:p>
            <a:pPr lvl="1"/>
            <a:r>
              <a:rPr lang="en-US" sz="1600" dirty="0"/>
              <a:t>Approximately 65%-70% are </a:t>
            </a:r>
            <a:r>
              <a:rPr lang="en-US" sz="1600" dirty="0" smtClean="0"/>
              <a:t>aged </a:t>
            </a:r>
            <a:r>
              <a:rPr lang="en-US" sz="1600" dirty="0"/>
              <a:t>birth to 5 </a:t>
            </a:r>
          </a:p>
          <a:p>
            <a:pPr lvl="1"/>
            <a:r>
              <a:rPr lang="en-US" sz="1600" dirty="0"/>
              <a:t>No data on number of children with IEPs and </a:t>
            </a:r>
            <a:r>
              <a:rPr lang="en-US" sz="1600" dirty="0" smtClean="0"/>
              <a:t>IFSPs in childcare</a:t>
            </a:r>
            <a:endParaRPr lang="en-US" sz="1600" dirty="0"/>
          </a:p>
          <a:p>
            <a:r>
              <a:rPr lang="en-US" dirty="0" smtClean="0"/>
              <a:t> </a:t>
            </a:r>
            <a:endParaRPr lang="en-US" dirty="0"/>
          </a:p>
        </p:txBody>
      </p:sp>
    </p:spTree>
    <p:extLst>
      <p:ext uri="{BB962C8B-B14F-4D97-AF65-F5344CB8AC3E}">
        <p14:creationId xmlns:p14="http://schemas.microsoft.com/office/powerpoint/2010/main" val="176411170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Programs and Summary</a:t>
            </a:r>
            <a:endParaRPr lang="en-US" dirty="0"/>
          </a:p>
        </p:txBody>
      </p:sp>
      <p:sp>
        <p:nvSpPr>
          <p:cNvPr id="3" name="Content Placeholder 2"/>
          <p:cNvSpPr>
            <a:spLocks noGrp="1"/>
          </p:cNvSpPr>
          <p:nvPr>
            <p:ph idx="1"/>
          </p:nvPr>
        </p:nvSpPr>
        <p:spPr>
          <a:xfrm>
            <a:off x="457200" y="1600200"/>
            <a:ext cx="8229600" cy="2411423"/>
          </a:xfrm>
        </p:spPr>
        <p:txBody>
          <a:bodyPr>
            <a:normAutofit lnSpcReduction="10000"/>
          </a:bodyPr>
          <a:lstStyle/>
          <a:p>
            <a:r>
              <a:rPr lang="en-US" sz="2800" dirty="0" smtClean="0"/>
              <a:t>Increasing the enrollment across programs</a:t>
            </a:r>
          </a:p>
          <a:p>
            <a:r>
              <a:rPr lang="en-US" sz="2800" dirty="0" smtClean="0"/>
              <a:t>Illinois has been prioritizing high needs children</a:t>
            </a:r>
          </a:p>
          <a:p>
            <a:endParaRPr lang="en-US" sz="2800" dirty="0"/>
          </a:p>
          <a:p>
            <a:pPr marL="0" indent="0">
              <a:buNone/>
            </a:pPr>
            <a:r>
              <a:rPr lang="en-US" sz="2800" dirty="0" smtClean="0"/>
              <a:t>So where do young children with IEPs and IFSPs receive their services?</a:t>
            </a:r>
          </a:p>
          <a:p>
            <a:pPr marL="0" indent="0">
              <a:buNone/>
            </a:pPr>
            <a:endParaRPr lang="en-US" dirty="0" smtClean="0"/>
          </a:p>
        </p:txBody>
      </p:sp>
      <p:pic>
        <p:nvPicPr>
          <p:cNvPr id="4" name="Picture 3" descr="At the table.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45843" y="4263838"/>
            <a:ext cx="4410551" cy="2480935"/>
          </a:xfrm>
          <a:prstGeom prst="rect">
            <a:avLst/>
          </a:prstGeom>
        </p:spPr>
      </p:pic>
    </p:spTree>
    <p:extLst>
      <p:ext uri="{BB962C8B-B14F-4D97-AF65-F5344CB8AC3E}">
        <p14:creationId xmlns:p14="http://schemas.microsoft.com/office/powerpoint/2010/main" val="101724299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2015489"/>
          </a:xfrm>
        </p:spPr>
        <p:txBody>
          <a:bodyPr>
            <a:noAutofit/>
          </a:bodyPr>
          <a:lstStyle/>
          <a:p>
            <a:pPr algn="l"/>
            <a:r>
              <a:rPr lang="en-US" sz="2000" dirty="0" smtClean="0">
                <a:solidFill>
                  <a:srgbClr val="2853A2"/>
                </a:solidFill>
              </a:rPr>
              <a:t>Part B Indicator 6 Data</a:t>
            </a:r>
            <a:br>
              <a:rPr lang="en-US" sz="2000" dirty="0" smtClean="0">
                <a:solidFill>
                  <a:srgbClr val="2853A2"/>
                </a:solidFill>
              </a:rPr>
            </a:br>
            <a:r>
              <a:rPr lang="en-US" sz="3600" dirty="0" smtClean="0">
                <a:solidFill>
                  <a:srgbClr val="2853A2"/>
                </a:solidFill>
              </a:rPr>
              <a:t>Where are children 3-5 with IEPs receiving the majority of special education services</a:t>
            </a:r>
            <a:endParaRPr lang="en-US" sz="3600" dirty="0">
              <a:solidFill>
                <a:srgbClr val="2853A2"/>
              </a:solidFill>
            </a:endParaRPr>
          </a:p>
        </p:txBody>
      </p:sp>
      <p:sp>
        <p:nvSpPr>
          <p:cNvPr id="3" name="Content Placeholder 2"/>
          <p:cNvSpPr>
            <a:spLocks noGrp="1"/>
          </p:cNvSpPr>
          <p:nvPr>
            <p:ph idx="1"/>
          </p:nvPr>
        </p:nvSpPr>
        <p:spPr>
          <a:xfrm>
            <a:off x="457200" y="2362962"/>
            <a:ext cx="8229600" cy="4525963"/>
          </a:xfrm>
        </p:spPr>
        <p:txBody>
          <a:bodyPr>
            <a:normAutofit/>
          </a:bodyPr>
          <a:lstStyle/>
          <a:p>
            <a:r>
              <a:rPr lang="en-US" sz="2800" dirty="0" smtClean="0">
                <a:solidFill>
                  <a:schemeClr val="bg2">
                    <a:lumMod val="10000"/>
                  </a:schemeClr>
                </a:solidFill>
              </a:rPr>
              <a:t>Percent </a:t>
            </a:r>
            <a:r>
              <a:rPr lang="en-US" sz="2800" dirty="0">
                <a:solidFill>
                  <a:schemeClr val="bg2">
                    <a:lumMod val="10000"/>
                  </a:schemeClr>
                </a:solidFill>
              </a:rPr>
              <a:t>of children who attend a regular early childhood program and receive the majority of special education and related services in the </a:t>
            </a:r>
            <a:r>
              <a:rPr lang="en-US" sz="2800" dirty="0" smtClean="0">
                <a:solidFill>
                  <a:schemeClr val="bg2">
                    <a:lumMod val="10000"/>
                  </a:schemeClr>
                </a:solidFill>
              </a:rPr>
              <a:t>program (Indicator 6a)</a:t>
            </a:r>
          </a:p>
          <a:p>
            <a:pPr lvl="1"/>
            <a:r>
              <a:rPr lang="en-US" sz="2800" b="1" dirty="0" smtClean="0">
                <a:solidFill>
                  <a:schemeClr val="bg2">
                    <a:lumMod val="10000"/>
                  </a:schemeClr>
                </a:solidFill>
              </a:rPr>
              <a:t>National data- 45%   Illinois data 38% </a:t>
            </a:r>
          </a:p>
          <a:p>
            <a:r>
              <a:rPr lang="en-US" sz="2800" dirty="0" smtClean="0">
                <a:solidFill>
                  <a:schemeClr val="bg2">
                    <a:lumMod val="10000"/>
                  </a:schemeClr>
                </a:solidFill>
              </a:rPr>
              <a:t>Percent of children who attend a special education classroom, separate school or residential facility (Indicator 6b)</a:t>
            </a:r>
          </a:p>
          <a:p>
            <a:pPr lvl="1"/>
            <a:r>
              <a:rPr lang="en-US" sz="2800" b="1" dirty="0" smtClean="0">
                <a:solidFill>
                  <a:schemeClr val="bg2">
                    <a:lumMod val="10000"/>
                  </a:schemeClr>
                </a:solidFill>
              </a:rPr>
              <a:t>National data- 25%  Illinois data 28%</a:t>
            </a:r>
            <a:endParaRPr lang="en-US" sz="2800" b="1" dirty="0">
              <a:solidFill>
                <a:schemeClr val="bg2">
                  <a:lumMod val="10000"/>
                </a:schemeClr>
              </a:solidFill>
            </a:endParaRPr>
          </a:p>
        </p:txBody>
      </p:sp>
      <p:sp>
        <p:nvSpPr>
          <p:cNvPr id="4" name="Slide Number Placeholder 3"/>
          <p:cNvSpPr>
            <a:spLocks noGrp="1"/>
          </p:cNvSpPr>
          <p:nvPr>
            <p:ph type="sldNum" sz="quarter" idx="12"/>
          </p:nvPr>
        </p:nvSpPr>
        <p:spPr/>
        <p:txBody>
          <a:bodyPr/>
          <a:lstStyle/>
          <a:p>
            <a:fld id="{BEC3BDAB-2953-4B79-9226-88C470807980}" type="slidenum">
              <a:rPr lang="en-US" smtClean="0"/>
              <a:t>11</a:t>
            </a:fld>
            <a:endParaRPr lang="en-US"/>
          </a:p>
        </p:txBody>
      </p:sp>
    </p:spTree>
    <p:extLst>
      <p:ext uri="{BB962C8B-B14F-4D97-AF65-F5344CB8AC3E}">
        <p14:creationId xmlns:p14="http://schemas.microsoft.com/office/powerpoint/2010/main" val="5702271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374724" cy="990600"/>
          </a:xfrm>
        </p:spPr>
        <p:txBody>
          <a:bodyPr>
            <a:normAutofit fontScale="90000"/>
          </a:bodyPr>
          <a:lstStyle/>
          <a:p>
            <a:r>
              <a:rPr lang="en-US" sz="2400" dirty="0">
                <a:solidFill>
                  <a:srgbClr val="2853A2"/>
                </a:solidFill>
              </a:rPr>
              <a:t>Part B Indicator 6 Data</a:t>
            </a:r>
            <a:br>
              <a:rPr lang="en-US" sz="2400" dirty="0">
                <a:solidFill>
                  <a:srgbClr val="2853A2"/>
                </a:solidFill>
              </a:rPr>
            </a:br>
            <a:r>
              <a:rPr lang="en-US" sz="3100" dirty="0">
                <a:solidFill>
                  <a:srgbClr val="2853A2"/>
                </a:solidFill>
              </a:rPr>
              <a:t>Where are children 3-5 with IEPs receiving the majority of special </a:t>
            </a:r>
            <a:r>
              <a:rPr lang="en-US" sz="3100" dirty="0" smtClean="0">
                <a:solidFill>
                  <a:srgbClr val="2853A2"/>
                </a:solidFill>
              </a:rPr>
              <a:t>education </a:t>
            </a:r>
            <a:r>
              <a:rPr lang="en-US" sz="3100" dirty="0">
                <a:solidFill>
                  <a:srgbClr val="2853A2"/>
                </a:solidFill>
              </a:rPr>
              <a:t>services</a:t>
            </a:r>
            <a:endParaRPr lang="en-US" sz="31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94571944"/>
              </p:ext>
            </p:extLst>
          </p:nvPr>
        </p:nvGraphicFramePr>
        <p:xfrm>
          <a:off x="457200" y="1701212"/>
          <a:ext cx="8229600" cy="4876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8215924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472"/>
            <a:ext cx="8229600" cy="1143000"/>
          </a:xfrm>
        </p:spPr>
        <p:txBody>
          <a:bodyPr>
            <a:noAutofit/>
          </a:bodyPr>
          <a:lstStyle/>
          <a:p>
            <a:r>
              <a:rPr lang="en-US" sz="2000" dirty="0" smtClean="0"/>
              <a:t>Indicator </a:t>
            </a:r>
            <a:r>
              <a:rPr lang="en-US" sz="2000" dirty="0" err="1" smtClean="0"/>
              <a:t>6a</a:t>
            </a:r>
            <a:r>
              <a:rPr lang="en-US" sz="2000" dirty="0" smtClean="0"/>
              <a:t/>
            </a:r>
            <a:br>
              <a:rPr lang="en-US" sz="2000" dirty="0" smtClean="0"/>
            </a:br>
            <a:r>
              <a:rPr lang="en-US" sz="2000" dirty="0" smtClean="0">
                <a:hlinkClick r:id="rId3"/>
              </a:rPr>
              <a:t>https</a:t>
            </a:r>
            <a:r>
              <a:rPr lang="en-US" sz="2000" dirty="0">
                <a:hlinkClick r:id="rId3"/>
              </a:rPr>
              <a:t>://</a:t>
            </a:r>
            <a:r>
              <a:rPr lang="en-US" sz="2000" dirty="0" err="1" smtClean="0">
                <a:hlinkClick r:id="rId3"/>
              </a:rPr>
              <a:t>www2.ed.gov</a:t>
            </a:r>
            <a:r>
              <a:rPr lang="en-US" sz="2000" dirty="0" smtClean="0">
                <a:hlinkClick r:id="rId3"/>
              </a:rPr>
              <a:t>/fund/data/report/idea/</a:t>
            </a:r>
            <a:r>
              <a:rPr lang="en-US" sz="2000" dirty="0" err="1" smtClean="0">
                <a:hlinkClick r:id="rId3"/>
              </a:rPr>
              <a:t>partbspap</a:t>
            </a:r>
            <a:r>
              <a:rPr lang="en-US" sz="2000" dirty="0" smtClean="0">
                <a:hlinkClick r:id="rId3"/>
              </a:rPr>
              <a:t>/</a:t>
            </a:r>
            <a:r>
              <a:rPr lang="en-US" sz="2000" dirty="0" err="1" smtClean="0">
                <a:hlinkClick r:id="rId3"/>
              </a:rPr>
              <a:t>allyears.html</a:t>
            </a:r>
            <a:r>
              <a:rPr lang="en-US" sz="2000" dirty="0" smtClean="0"/>
              <a:t/>
            </a:r>
            <a:br>
              <a:rPr lang="en-US" sz="2000" dirty="0" smtClean="0"/>
            </a:br>
            <a:r>
              <a:rPr lang="en-US" sz="2000" dirty="0"/>
              <a:t/>
            </a:r>
            <a:br>
              <a:rPr lang="en-US" sz="2000" dirty="0"/>
            </a:br>
            <a:endParaRPr lang="en-US" sz="2000" dirty="0"/>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a:ext>
            </a:extLst>
          </a:blip>
          <a:stretch>
            <a:fillRect/>
          </a:stretch>
        </p:blipFill>
        <p:spPr>
          <a:xfrm>
            <a:off x="296499" y="914400"/>
            <a:ext cx="8551001" cy="5676410"/>
          </a:xfrm>
        </p:spPr>
      </p:pic>
      <p:sp>
        <p:nvSpPr>
          <p:cNvPr id="11" name="Slide Number Placeholder 10"/>
          <p:cNvSpPr>
            <a:spLocks noGrp="1"/>
          </p:cNvSpPr>
          <p:nvPr>
            <p:ph type="sldNum" sz="quarter" idx="12"/>
          </p:nvPr>
        </p:nvSpPr>
        <p:spPr/>
        <p:txBody>
          <a:bodyPr/>
          <a:lstStyle/>
          <a:p>
            <a:fld id="{BEC3BDAB-2953-4B79-9226-88C470807980}" type="slidenum">
              <a:rPr lang="en-US" smtClean="0"/>
              <a:t>13</a:t>
            </a:fld>
            <a:endParaRPr lang="en-US"/>
          </a:p>
        </p:txBody>
      </p:sp>
      <p:sp>
        <p:nvSpPr>
          <p:cNvPr id="3" name="Rectangle 2"/>
          <p:cNvSpPr/>
          <p:nvPr/>
        </p:nvSpPr>
        <p:spPr>
          <a:xfrm>
            <a:off x="7010400" y="4389199"/>
            <a:ext cx="8382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7300365" y="3752843"/>
            <a:ext cx="1386435" cy="1419204"/>
            <a:chOff x="7010400" y="4389437"/>
            <a:chExt cx="1386435" cy="1419204"/>
          </a:xfrm>
        </p:grpSpPr>
        <p:grpSp>
          <p:nvGrpSpPr>
            <p:cNvPr id="21" name="Group 20"/>
            <p:cNvGrpSpPr/>
            <p:nvPr/>
          </p:nvGrpSpPr>
          <p:grpSpPr>
            <a:xfrm>
              <a:off x="7010400" y="4389437"/>
              <a:ext cx="304800" cy="1373302"/>
              <a:chOff x="7010400" y="4389437"/>
              <a:chExt cx="304800" cy="1373302"/>
            </a:xfrm>
          </p:grpSpPr>
          <p:grpSp>
            <p:nvGrpSpPr>
              <p:cNvPr id="20" name="Group 19"/>
              <p:cNvGrpSpPr/>
              <p:nvPr/>
            </p:nvGrpSpPr>
            <p:grpSpPr>
              <a:xfrm>
                <a:off x="7010400" y="4389437"/>
                <a:ext cx="304800" cy="598199"/>
                <a:chOff x="7010400" y="4389437"/>
                <a:chExt cx="304800" cy="598199"/>
              </a:xfrm>
            </p:grpSpPr>
            <p:sp>
              <p:nvSpPr>
                <p:cNvPr id="5" name="Rectangle 4"/>
                <p:cNvSpPr/>
                <p:nvPr/>
              </p:nvSpPr>
              <p:spPr>
                <a:xfrm>
                  <a:off x="7010400" y="4389437"/>
                  <a:ext cx="304800" cy="228600"/>
                </a:xfrm>
                <a:prstGeom prst="rect">
                  <a:avLst/>
                </a:prstGeom>
                <a:solidFill>
                  <a:srgbClr val="03A9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010400" y="4759036"/>
                  <a:ext cx="304800" cy="228600"/>
                </a:xfrm>
                <a:prstGeom prst="rect">
                  <a:avLst/>
                </a:prstGeom>
                <a:solidFill>
                  <a:srgbClr val="009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7010400" y="5126441"/>
                <a:ext cx="304800" cy="636298"/>
                <a:chOff x="7010400" y="5918604"/>
                <a:chExt cx="304800" cy="636298"/>
              </a:xfrm>
            </p:grpSpPr>
            <p:sp>
              <p:nvSpPr>
                <p:cNvPr id="7" name="Rectangle 6"/>
                <p:cNvSpPr/>
                <p:nvPr/>
              </p:nvSpPr>
              <p:spPr>
                <a:xfrm>
                  <a:off x="7010400" y="5918604"/>
                  <a:ext cx="304800" cy="228600"/>
                </a:xfrm>
                <a:prstGeom prst="rect">
                  <a:avLst/>
                </a:prstGeom>
                <a:solidFill>
                  <a:srgbClr val="006C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6326302"/>
                  <a:ext cx="304800" cy="228600"/>
                </a:xfrm>
                <a:prstGeom prst="rect">
                  <a:avLst/>
                </a:prstGeom>
                <a:solidFill>
                  <a:srgbClr val="0042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2" name="TextBox 11"/>
            <p:cNvSpPr txBox="1"/>
            <p:nvPr/>
          </p:nvSpPr>
          <p:spPr>
            <a:xfrm>
              <a:off x="7330035" y="4408258"/>
              <a:ext cx="1066800" cy="1400383"/>
            </a:xfrm>
            <a:prstGeom prst="rect">
              <a:avLst/>
            </a:prstGeom>
            <a:solidFill>
              <a:schemeClr val="bg1"/>
            </a:solidFill>
          </p:spPr>
          <p:txBody>
            <a:bodyPr wrap="square" rtlCol="0">
              <a:spAutoFit/>
            </a:bodyPr>
            <a:lstStyle/>
            <a:p>
              <a:r>
                <a:rPr lang="en-US" sz="1400" dirty="0"/>
                <a:t>20-40%</a:t>
              </a:r>
            </a:p>
            <a:p>
              <a:endParaRPr lang="en-US" sz="800" dirty="0"/>
            </a:p>
            <a:p>
              <a:r>
                <a:rPr lang="en-US" sz="1400" dirty="0"/>
                <a:t>41-60%</a:t>
              </a:r>
            </a:p>
            <a:p>
              <a:endParaRPr lang="en-US" sz="1000" dirty="0"/>
            </a:p>
            <a:p>
              <a:r>
                <a:rPr lang="en-US" sz="1400" dirty="0"/>
                <a:t>61-80%</a:t>
              </a:r>
            </a:p>
            <a:p>
              <a:endParaRPr lang="en-US" sz="1100" dirty="0"/>
            </a:p>
            <a:p>
              <a:r>
                <a:rPr lang="en-US" sz="1400" dirty="0"/>
                <a:t>81-100%</a:t>
              </a:r>
            </a:p>
          </p:txBody>
        </p:sp>
      </p:grpSp>
    </p:spTree>
    <p:extLst>
      <p:ext uri="{BB962C8B-B14F-4D97-AF65-F5344CB8AC3E}">
        <p14:creationId xmlns:p14="http://schemas.microsoft.com/office/powerpoint/2010/main" val="360378225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679" y="397073"/>
            <a:ext cx="8229600" cy="1143000"/>
          </a:xfrm>
        </p:spPr>
        <p:txBody>
          <a:bodyPr>
            <a:noAutofit/>
          </a:bodyPr>
          <a:lstStyle/>
          <a:p>
            <a:r>
              <a:rPr lang="en-US" sz="2000" dirty="0" smtClean="0"/>
              <a:t>Indicator </a:t>
            </a:r>
            <a:r>
              <a:rPr lang="en-US" sz="2000" dirty="0" err="1" smtClean="0"/>
              <a:t>6b</a:t>
            </a:r>
            <a:r>
              <a:rPr lang="en-US" sz="2000" dirty="0" smtClean="0"/>
              <a:t/>
            </a:r>
            <a:br>
              <a:rPr lang="en-US" sz="2000" dirty="0" smtClean="0"/>
            </a:br>
            <a:r>
              <a:rPr lang="en-US" sz="2000" dirty="0" smtClean="0">
                <a:hlinkClick r:id="rId3"/>
              </a:rPr>
              <a:t>https</a:t>
            </a:r>
            <a:r>
              <a:rPr lang="en-US" sz="2000" dirty="0">
                <a:hlinkClick r:id="rId3"/>
              </a:rPr>
              <a:t>://</a:t>
            </a:r>
            <a:r>
              <a:rPr lang="en-US" sz="2000" dirty="0" err="1" smtClean="0">
                <a:hlinkClick r:id="rId3"/>
              </a:rPr>
              <a:t>www2.ed.gov</a:t>
            </a:r>
            <a:r>
              <a:rPr lang="en-US" sz="2000" dirty="0" smtClean="0">
                <a:hlinkClick r:id="rId3"/>
              </a:rPr>
              <a:t>/fund/data/report/idea/</a:t>
            </a:r>
            <a:r>
              <a:rPr lang="en-US" sz="2000" dirty="0" err="1" smtClean="0">
                <a:hlinkClick r:id="rId3"/>
              </a:rPr>
              <a:t>partbspap</a:t>
            </a:r>
            <a:r>
              <a:rPr lang="en-US" sz="2000" dirty="0" smtClean="0">
                <a:hlinkClick r:id="rId3"/>
              </a:rPr>
              <a:t>/</a:t>
            </a:r>
            <a:r>
              <a:rPr lang="en-US" sz="2000" dirty="0" err="1" smtClean="0">
                <a:hlinkClick r:id="rId3"/>
              </a:rPr>
              <a:t>allyears.html</a:t>
            </a:r>
            <a:r>
              <a:rPr lang="en-US" sz="2000" dirty="0" smtClean="0"/>
              <a:t/>
            </a:r>
            <a:br>
              <a:rPr lang="en-US" sz="2000" dirty="0" smtClean="0"/>
            </a:br>
            <a:r>
              <a:rPr lang="en-US" sz="2000" dirty="0"/>
              <a:t/>
            </a:r>
            <a:br>
              <a:rPr lang="en-US" sz="2000" dirty="0"/>
            </a:br>
            <a:endParaRPr lang="en-US" sz="2000" dirty="0"/>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a:ext>
            </a:extLst>
          </a:blip>
          <a:stretch>
            <a:fillRect/>
          </a:stretch>
        </p:blipFill>
        <p:spPr>
          <a:xfrm>
            <a:off x="288110" y="914400"/>
            <a:ext cx="8707321" cy="5780179"/>
          </a:xfrm>
        </p:spPr>
      </p:pic>
      <p:sp>
        <p:nvSpPr>
          <p:cNvPr id="12" name="Slide Number Placeholder 11"/>
          <p:cNvSpPr>
            <a:spLocks noGrp="1"/>
          </p:cNvSpPr>
          <p:nvPr>
            <p:ph type="sldNum" sz="quarter" idx="12"/>
          </p:nvPr>
        </p:nvSpPr>
        <p:spPr/>
        <p:txBody>
          <a:bodyPr/>
          <a:lstStyle/>
          <a:p>
            <a:fld id="{BEC3BDAB-2953-4B79-9226-88C470807980}" type="slidenum">
              <a:rPr lang="en-US" smtClean="0"/>
              <a:t>14</a:t>
            </a:fld>
            <a:endParaRPr lang="en-US"/>
          </a:p>
        </p:txBody>
      </p:sp>
      <p:sp>
        <p:nvSpPr>
          <p:cNvPr id="11" name="Rectangle 10"/>
          <p:cNvSpPr/>
          <p:nvPr/>
        </p:nvSpPr>
        <p:spPr>
          <a:xfrm>
            <a:off x="7249391" y="4324877"/>
            <a:ext cx="609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7413897" y="3789116"/>
            <a:ext cx="1295400" cy="1384995"/>
            <a:chOff x="7239000" y="4867672"/>
            <a:chExt cx="1295400" cy="1384995"/>
          </a:xfrm>
        </p:grpSpPr>
        <p:grpSp>
          <p:nvGrpSpPr>
            <p:cNvPr id="9" name="Group 8"/>
            <p:cNvGrpSpPr/>
            <p:nvPr/>
          </p:nvGrpSpPr>
          <p:grpSpPr>
            <a:xfrm>
              <a:off x="7239000" y="4898808"/>
              <a:ext cx="304800" cy="1140590"/>
              <a:chOff x="7239000" y="4898808"/>
              <a:chExt cx="304800" cy="1140590"/>
            </a:xfrm>
          </p:grpSpPr>
          <p:sp>
            <p:nvSpPr>
              <p:cNvPr id="3" name="Rectangle 2"/>
              <p:cNvSpPr/>
              <p:nvPr/>
            </p:nvSpPr>
            <p:spPr>
              <a:xfrm>
                <a:off x="7239000" y="5734598"/>
                <a:ext cx="304800" cy="304800"/>
              </a:xfrm>
              <a:prstGeom prst="rect">
                <a:avLst/>
              </a:prstGeom>
              <a:solidFill>
                <a:srgbClr val="8D3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7239000" y="4898808"/>
                <a:ext cx="304800" cy="722695"/>
                <a:chOff x="7239000" y="4898808"/>
                <a:chExt cx="304800" cy="722695"/>
              </a:xfrm>
            </p:grpSpPr>
            <p:sp>
              <p:nvSpPr>
                <p:cNvPr id="5" name="Rectangle 4"/>
                <p:cNvSpPr/>
                <p:nvPr/>
              </p:nvSpPr>
              <p:spPr>
                <a:xfrm>
                  <a:off x="7239000" y="5316703"/>
                  <a:ext cx="304800" cy="304800"/>
                </a:xfrm>
                <a:prstGeom prst="rect">
                  <a:avLst/>
                </a:prstGeom>
                <a:solidFill>
                  <a:srgbClr val="7E2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239000" y="4898808"/>
                  <a:ext cx="304800" cy="304800"/>
                </a:xfrm>
                <a:prstGeom prst="rect">
                  <a:avLst/>
                </a:prstGeom>
                <a:solidFill>
                  <a:srgbClr val="4E21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7" name="TextBox 6"/>
            <p:cNvSpPr txBox="1"/>
            <p:nvPr/>
          </p:nvSpPr>
          <p:spPr>
            <a:xfrm>
              <a:off x="7543800" y="4867672"/>
              <a:ext cx="990600" cy="1384995"/>
            </a:xfrm>
            <a:prstGeom prst="rect">
              <a:avLst/>
            </a:prstGeom>
            <a:solidFill>
              <a:schemeClr val="bg1"/>
            </a:solidFill>
          </p:spPr>
          <p:txBody>
            <a:bodyPr wrap="square" rtlCol="0">
              <a:spAutoFit/>
            </a:bodyPr>
            <a:lstStyle/>
            <a:p>
              <a:r>
                <a:rPr lang="en-US" sz="1400" dirty="0"/>
                <a:t>0-20%</a:t>
              </a:r>
            </a:p>
            <a:p>
              <a:endParaRPr lang="en-US" sz="1400" dirty="0"/>
            </a:p>
            <a:p>
              <a:r>
                <a:rPr lang="en-US" sz="1400" dirty="0"/>
                <a:t>21-40%</a:t>
              </a:r>
            </a:p>
            <a:p>
              <a:endParaRPr lang="en-US" sz="1400" dirty="0"/>
            </a:p>
            <a:p>
              <a:r>
                <a:rPr lang="en-US" sz="1400" dirty="0"/>
                <a:t>40-60%</a:t>
              </a:r>
            </a:p>
            <a:p>
              <a:endParaRPr lang="en-US" sz="1400" dirty="0"/>
            </a:p>
          </p:txBody>
        </p:sp>
      </p:grpSp>
    </p:spTree>
    <p:extLst>
      <p:ext uri="{BB962C8B-B14F-4D97-AF65-F5344CB8AC3E}">
        <p14:creationId xmlns:p14="http://schemas.microsoft.com/office/powerpoint/2010/main" val="323934967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Illinois Part C Indicator 2: Services in Natural Environments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37278452"/>
              </p:ext>
            </p:extLst>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7821540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urple crayon"/>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colorTemperature colorTemp="9700"/>
                    </a14:imgEffect>
                    <a14:imgEffect>
                      <a14:saturation sat="44000"/>
                    </a14:imgEffect>
                  </a14:imgLayer>
                </a14:imgProps>
              </a:ext>
              <a:ext uri="{28A0092B-C50C-407E-A947-70E740481C1C}">
                <a14:useLocalDpi xmlns:a14="http://schemas.microsoft.com/office/drawing/2010/main"/>
              </a:ext>
            </a:extLst>
          </a:blip>
          <a:srcRect/>
          <a:stretch>
            <a:fillRect/>
          </a:stretch>
        </p:blipFill>
        <p:spPr bwMode="auto">
          <a:xfrm>
            <a:off x="130886" y="407725"/>
            <a:ext cx="9013114" cy="6450275"/>
          </a:xfrm>
          <a:prstGeom prst="rect">
            <a:avLst/>
          </a:prstGeom>
          <a:noFill/>
          <a:ln w="76200">
            <a:solidFill>
              <a:srgbClr val="DFEAFF"/>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b="1" dirty="0" smtClean="0">
                <a:ln>
                  <a:solidFill>
                    <a:schemeClr val="tx1"/>
                  </a:solidFill>
                </a:ln>
                <a:cs typeface="Times New Roman"/>
              </a:rPr>
              <a:t>Early Childhood </a:t>
            </a:r>
            <a:r>
              <a:rPr lang="en-US" b="1" dirty="0">
                <a:ln>
                  <a:solidFill>
                    <a:schemeClr val="tx1"/>
                  </a:solidFill>
                </a:ln>
                <a:cs typeface="Times New Roman"/>
              </a:rPr>
              <a:t>Inclusion: </a:t>
            </a:r>
            <a:br>
              <a:rPr lang="en-US" b="1" dirty="0">
                <a:ln>
                  <a:solidFill>
                    <a:schemeClr val="tx1"/>
                  </a:solidFill>
                </a:ln>
                <a:cs typeface="Times New Roman"/>
              </a:rPr>
            </a:br>
            <a:r>
              <a:rPr lang="en-US" b="1" dirty="0">
                <a:ln>
                  <a:solidFill>
                    <a:schemeClr val="tx1"/>
                  </a:solidFill>
                </a:ln>
                <a:cs typeface="Times New Roman"/>
              </a:rPr>
              <a:t>The</a:t>
            </a:r>
            <a:r>
              <a:rPr lang="en-US" b="1" dirty="0">
                <a:ln>
                  <a:solidFill>
                    <a:schemeClr val="tx1"/>
                  </a:solidFill>
                </a:ln>
                <a:solidFill>
                  <a:srgbClr val="FF0000"/>
                </a:solidFill>
                <a:cs typeface="Times New Roman"/>
              </a:rPr>
              <a:t> </a:t>
            </a:r>
            <a:r>
              <a:rPr lang="en-US" b="1" dirty="0" smtClean="0">
                <a:ln>
                  <a:solidFill>
                    <a:schemeClr val="tx1"/>
                  </a:solidFill>
                </a:ln>
                <a:solidFill>
                  <a:schemeClr val="accent5"/>
                </a:solidFill>
                <a:cs typeface="Times New Roman"/>
              </a:rPr>
              <a:t>Research</a:t>
            </a:r>
            <a:r>
              <a:rPr lang="en-US" b="1" dirty="0" smtClean="0">
                <a:ln>
                  <a:solidFill>
                    <a:schemeClr val="tx1"/>
                  </a:solidFill>
                </a:ln>
                <a:solidFill>
                  <a:srgbClr val="FF0000"/>
                </a:solidFill>
                <a:cs typeface="Times New Roman"/>
              </a:rPr>
              <a:t> </a:t>
            </a:r>
            <a:r>
              <a:rPr lang="en-US" b="1" dirty="0">
                <a:ln>
                  <a:solidFill>
                    <a:schemeClr val="tx1"/>
                  </a:solidFill>
                </a:ln>
                <a:cs typeface="Times New Roman"/>
              </a:rPr>
              <a:t>FACTS</a:t>
            </a:r>
            <a:endParaRPr lang="en-US" b="1" dirty="0">
              <a:cs typeface="Times New Roman"/>
            </a:endParaRPr>
          </a:p>
        </p:txBody>
      </p:sp>
      <p:sp>
        <p:nvSpPr>
          <p:cNvPr id="3" name="Content Placeholder 2"/>
          <p:cNvSpPr>
            <a:spLocks noGrp="1"/>
          </p:cNvSpPr>
          <p:nvPr>
            <p:ph idx="1"/>
          </p:nvPr>
        </p:nvSpPr>
        <p:spPr/>
        <p:txBody>
          <a:bodyPr>
            <a:noAutofit/>
          </a:bodyPr>
          <a:lstStyle/>
          <a:p>
            <a:pPr lvl="0">
              <a:buFont typeface="Wingdings" charset="2"/>
              <a:buChar char=""/>
            </a:pPr>
            <a:r>
              <a:rPr lang="en-US" sz="2800" dirty="0" smtClean="0">
                <a:solidFill>
                  <a:srgbClr val="000000"/>
                </a:solidFill>
                <a:cs typeface="Times New Roman"/>
              </a:rPr>
              <a:t>Inclusion benefits children with and without disabilities and their families </a:t>
            </a:r>
            <a:endParaRPr lang="en-US" sz="1200" dirty="0" smtClean="0">
              <a:solidFill>
                <a:srgbClr val="000000"/>
              </a:solidFill>
              <a:cs typeface="Times New Roman"/>
            </a:endParaRPr>
          </a:p>
          <a:p>
            <a:pPr lvl="0">
              <a:buFont typeface="Wingdings" charset="2"/>
              <a:buChar char=""/>
            </a:pPr>
            <a:r>
              <a:rPr lang="en-US" sz="2800" dirty="0" smtClean="0">
                <a:solidFill>
                  <a:srgbClr val="000000"/>
                </a:solidFill>
                <a:cs typeface="Times New Roman"/>
              </a:rPr>
              <a:t>Children with disabilities can be effectively educated in inclusive programs using specialized instruction</a:t>
            </a:r>
            <a:endParaRPr lang="en-US" sz="2800" dirty="0">
              <a:solidFill>
                <a:srgbClr val="000000"/>
              </a:solidFill>
              <a:cs typeface="Times New Roman"/>
            </a:endParaRPr>
          </a:p>
          <a:p>
            <a:pPr>
              <a:buFont typeface="Wingdings" charset="2"/>
              <a:buChar char=""/>
            </a:pPr>
            <a:r>
              <a:rPr lang="en-US" sz="2800" dirty="0" smtClean="0">
                <a:solidFill>
                  <a:srgbClr val="000000"/>
                </a:solidFill>
                <a:cs typeface="Times New Roman"/>
              </a:rPr>
              <a:t>Individualized instruction </a:t>
            </a:r>
            <a:r>
              <a:rPr lang="en-US" sz="2800" dirty="0">
                <a:solidFill>
                  <a:srgbClr val="000000"/>
                </a:solidFill>
                <a:cs typeface="Times New Roman"/>
              </a:rPr>
              <a:t>can be used to teach a variety of </a:t>
            </a:r>
            <a:r>
              <a:rPr lang="en-US" sz="2800" dirty="0" smtClean="0">
                <a:solidFill>
                  <a:srgbClr val="000000"/>
                </a:solidFill>
                <a:cs typeface="Times New Roman"/>
              </a:rPr>
              <a:t>skills</a:t>
            </a:r>
            <a:r>
              <a:rPr lang="en-US" sz="2800" dirty="0">
                <a:solidFill>
                  <a:srgbClr val="000000"/>
                </a:solidFill>
                <a:cs typeface="Times New Roman"/>
              </a:rPr>
              <a:t> </a:t>
            </a:r>
            <a:r>
              <a:rPr lang="en-US" sz="2800" dirty="0" smtClean="0">
                <a:solidFill>
                  <a:srgbClr val="000000"/>
                </a:solidFill>
                <a:cs typeface="Times New Roman"/>
              </a:rPr>
              <a:t>in </a:t>
            </a:r>
            <a:r>
              <a:rPr lang="en-US" sz="2800" dirty="0">
                <a:solidFill>
                  <a:srgbClr val="000000"/>
                </a:solidFill>
                <a:cs typeface="Times New Roman"/>
              </a:rPr>
              <a:t>inclusive </a:t>
            </a:r>
            <a:r>
              <a:rPr lang="en-US" sz="2800" dirty="0" smtClean="0">
                <a:solidFill>
                  <a:srgbClr val="000000"/>
                </a:solidFill>
                <a:cs typeface="Times New Roman"/>
              </a:rPr>
              <a:t>settings</a:t>
            </a:r>
            <a:endParaRPr lang="en-US" sz="2800" dirty="0">
              <a:solidFill>
                <a:srgbClr val="000000"/>
              </a:solidFill>
              <a:cs typeface="Times New Roman"/>
            </a:endParaRPr>
          </a:p>
          <a:p>
            <a:pPr>
              <a:buFont typeface="Wingdings" charset="2"/>
              <a:buChar char=""/>
            </a:pPr>
            <a:r>
              <a:rPr lang="en-US" sz="2800" dirty="0" smtClean="0">
                <a:solidFill>
                  <a:srgbClr val="000000"/>
                </a:solidFill>
                <a:cs typeface="Times New Roman"/>
              </a:rPr>
              <a:t>Children with disabilities do not need to be “ready” to be included</a:t>
            </a:r>
          </a:p>
        </p:txBody>
      </p:sp>
    </p:spTree>
    <p:extLst>
      <p:ext uri="{BB962C8B-B14F-4D97-AF65-F5344CB8AC3E}">
        <p14:creationId xmlns:p14="http://schemas.microsoft.com/office/powerpoint/2010/main" val="426207536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urple crayon"/>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colorTemperature colorTemp="9700"/>
                    </a14:imgEffect>
                    <a14:imgEffect>
                      <a14:saturation sat="44000"/>
                    </a14:imgEffect>
                  </a14:imgLayer>
                </a14:imgProps>
              </a:ext>
              <a:ext uri="{28A0092B-C50C-407E-A947-70E740481C1C}">
                <a14:useLocalDpi xmlns:a14="http://schemas.microsoft.com/office/drawing/2010/main"/>
              </a:ext>
            </a:extLst>
          </a:blip>
          <a:srcRect/>
          <a:stretch>
            <a:fillRect/>
          </a:stretch>
        </p:blipFill>
        <p:spPr bwMode="auto">
          <a:xfrm>
            <a:off x="0" y="407725"/>
            <a:ext cx="9144000" cy="6450275"/>
          </a:xfrm>
          <a:prstGeom prst="rect">
            <a:avLst/>
          </a:prstGeom>
          <a:noFill/>
          <a:ln w="76200">
            <a:solidFill>
              <a:srgbClr val="DFEAFF"/>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b="1" dirty="0">
                <a:ln>
                  <a:solidFill>
                    <a:schemeClr val="tx1"/>
                  </a:solidFill>
                </a:ln>
                <a:cs typeface="Times New Roman"/>
              </a:rPr>
              <a:t>Early Childhood Inclusion: </a:t>
            </a:r>
            <a:br>
              <a:rPr lang="en-US" b="1" dirty="0">
                <a:ln>
                  <a:solidFill>
                    <a:schemeClr val="tx1"/>
                  </a:solidFill>
                </a:ln>
                <a:cs typeface="Times New Roman"/>
              </a:rPr>
            </a:br>
            <a:r>
              <a:rPr lang="en-US" b="1" dirty="0">
                <a:ln>
                  <a:solidFill>
                    <a:schemeClr val="tx1"/>
                  </a:solidFill>
                </a:ln>
                <a:cs typeface="Times New Roman"/>
              </a:rPr>
              <a:t>The </a:t>
            </a:r>
            <a:r>
              <a:rPr lang="en-US" b="1" dirty="0" smtClean="0">
                <a:ln>
                  <a:solidFill>
                    <a:schemeClr val="tx1"/>
                  </a:solidFill>
                </a:ln>
                <a:solidFill>
                  <a:srgbClr val="D06B20"/>
                </a:solidFill>
                <a:cs typeface="Times New Roman"/>
              </a:rPr>
              <a:t>Research</a:t>
            </a:r>
            <a:r>
              <a:rPr lang="en-US" b="1" dirty="0" smtClean="0">
                <a:ln>
                  <a:solidFill>
                    <a:schemeClr val="tx1"/>
                  </a:solidFill>
                </a:ln>
                <a:cs typeface="Times New Roman"/>
              </a:rPr>
              <a:t> </a:t>
            </a:r>
            <a:r>
              <a:rPr lang="en-US" b="1" dirty="0">
                <a:ln>
                  <a:solidFill>
                    <a:schemeClr val="tx1"/>
                  </a:solidFill>
                </a:ln>
                <a:cs typeface="Times New Roman"/>
              </a:rPr>
              <a:t>FACTS</a:t>
            </a:r>
            <a:endParaRPr lang="en-US" b="1" dirty="0">
              <a:cs typeface="Times New Roman"/>
            </a:endParaRPr>
          </a:p>
        </p:txBody>
      </p:sp>
      <p:sp>
        <p:nvSpPr>
          <p:cNvPr id="3" name="Content Placeholder 2"/>
          <p:cNvSpPr>
            <a:spLocks noGrp="1"/>
          </p:cNvSpPr>
          <p:nvPr>
            <p:ph idx="1"/>
          </p:nvPr>
        </p:nvSpPr>
        <p:spPr>
          <a:xfrm>
            <a:off x="457200" y="1600200"/>
            <a:ext cx="8530046" cy="4876800"/>
          </a:xfrm>
        </p:spPr>
        <p:txBody>
          <a:bodyPr>
            <a:normAutofit/>
          </a:bodyPr>
          <a:lstStyle/>
          <a:p>
            <a:pPr lvl="0">
              <a:buFont typeface="Wingdings" charset="2"/>
              <a:buChar char=""/>
            </a:pPr>
            <a:r>
              <a:rPr lang="en-US" sz="3600" dirty="0" smtClean="0">
                <a:solidFill>
                  <a:srgbClr val="000000"/>
                </a:solidFill>
                <a:cs typeface="Times New Roman"/>
              </a:rPr>
              <a:t>Families of children with and without disabilities generally have positive views of inclusion </a:t>
            </a:r>
          </a:p>
          <a:p>
            <a:pPr lvl="0">
              <a:buFont typeface="Wingdings" charset="2"/>
              <a:buChar char=""/>
            </a:pPr>
            <a:endParaRPr lang="en-US" sz="1600" dirty="0" smtClean="0">
              <a:solidFill>
                <a:srgbClr val="000000"/>
              </a:solidFill>
              <a:cs typeface="Times New Roman"/>
            </a:endParaRPr>
          </a:p>
          <a:p>
            <a:pPr lvl="0">
              <a:buFont typeface="Wingdings" charset="2"/>
              <a:buChar char=""/>
            </a:pPr>
            <a:r>
              <a:rPr lang="en-US" sz="3600" dirty="0" smtClean="0">
                <a:solidFill>
                  <a:srgbClr val="000000"/>
                </a:solidFill>
                <a:cs typeface="Times New Roman"/>
              </a:rPr>
              <a:t>Inclusion is not more expensive </a:t>
            </a:r>
            <a:r>
              <a:rPr lang="en-US" sz="3600" dirty="0" smtClean="0">
                <a:solidFill>
                  <a:srgbClr val="000000"/>
                </a:solidFill>
                <a:latin typeface="Times New Roman"/>
                <a:cs typeface="Times New Roman"/>
              </a:rPr>
              <a:t> </a:t>
            </a:r>
            <a:endParaRPr lang="en-US" sz="3600" dirty="0">
              <a:solidFill>
                <a:srgbClr val="000000"/>
              </a:solidFill>
              <a:latin typeface="Times New Roman"/>
              <a:cs typeface="Times New Roman"/>
            </a:endParaRPr>
          </a:p>
          <a:p>
            <a:endParaRPr lang="en-US" sz="3600" dirty="0">
              <a:solidFill>
                <a:srgbClr val="000000"/>
              </a:solidFill>
              <a:latin typeface="Times New Roman"/>
              <a:cs typeface="Times New Roman"/>
            </a:endParaRPr>
          </a:p>
        </p:txBody>
      </p:sp>
    </p:spTree>
    <p:extLst>
      <p:ext uri="{BB962C8B-B14F-4D97-AF65-F5344CB8AC3E}">
        <p14:creationId xmlns:p14="http://schemas.microsoft.com/office/powerpoint/2010/main" val="403088878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urple crayon"/>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colorTemperature colorTemp="9700"/>
                    </a14:imgEffect>
                    <a14:imgEffect>
                      <a14:saturation sat="44000"/>
                    </a14:imgEffect>
                  </a14:imgLayer>
                </a14:imgProps>
              </a:ext>
              <a:ext uri="{28A0092B-C50C-407E-A947-70E740481C1C}">
                <a14:useLocalDpi xmlns:a14="http://schemas.microsoft.com/office/drawing/2010/main"/>
              </a:ext>
            </a:extLst>
          </a:blip>
          <a:srcRect/>
          <a:stretch>
            <a:fillRect/>
          </a:stretch>
        </p:blipFill>
        <p:spPr bwMode="auto">
          <a:xfrm>
            <a:off x="0" y="533400"/>
            <a:ext cx="9144000" cy="6669282"/>
          </a:xfrm>
          <a:prstGeom prst="rect">
            <a:avLst/>
          </a:prstGeom>
          <a:noFill/>
          <a:ln w="76200">
            <a:solidFill>
              <a:srgbClr val="DFEAFF"/>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b="1" dirty="0" smtClean="0">
                <a:ln>
                  <a:solidFill>
                    <a:schemeClr val="tx1"/>
                  </a:solidFill>
                </a:ln>
                <a:cs typeface="Times New Roman"/>
              </a:rPr>
              <a:t>Early Childhood Inclusion: </a:t>
            </a:r>
            <a:r>
              <a:rPr lang="en-US" b="1" dirty="0">
                <a:ln>
                  <a:solidFill>
                    <a:schemeClr val="tx1"/>
                  </a:solidFill>
                </a:ln>
                <a:cs typeface="Times New Roman"/>
              </a:rPr>
              <a:t/>
            </a:r>
            <a:br>
              <a:rPr lang="en-US" b="1" dirty="0">
                <a:ln>
                  <a:solidFill>
                    <a:schemeClr val="tx1"/>
                  </a:solidFill>
                </a:ln>
                <a:cs typeface="Times New Roman"/>
              </a:rPr>
            </a:br>
            <a:r>
              <a:rPr lang="en-US" b="1" dirty="0">
                <a:ln>
                  <a:solidFill>
                    <a:schemeClr val="tx1"/>
                  </a:solidFill>
                </a:ln>
                <a:cs typeface="Times New Roman"/>
              </a:rPr>
              <a:t>The </a:t>
            </a:r>
            <a:r>
              <a:rPr lang="en-US" b="1" dirty="0">
                <a:ln>
                  <a:solidFill>
                    <a:schemeClr val="tx1"/>
                  </a:solidFill>
                </a:ln>
                <a:solidFill>
                  <a:srgbClr val="D06B20"/>
                </a:solidFill>
                <a:cs typeface="Times New Roman"/>
              </a:rPr>
              <a:t>Research </a:t>
            </a:r>
            <a:r>
              <a:rPr lang="en-US" b="1" dirty="0">
                <a:ln>
                  <a:solidFill>
                    <a:schemeClr val="tx1"/>
                  </a:solidFill>
                </a:ln>
                <a:cs typeface="Times New Roman"/>
              </a:rPr>
              <a:t>FACTS</a:t>
            </a:r>
            <a:endParaRPr lang="en-US" b="1" dirty="0">
              <a:cs typeface="Times New Roman"/>
            </a:endParaRPr>
          </a:p>
        </p:txBody>
      </p:sp>
      <p:sp>
        <p:nvSpPr>
          <p:cNvPr id="3" name="Content Placeholder 2"/>
          <p:cNvSpPr>
            <a:spLocks noGrp="1"/>
          </p:cNvSpPr>
          <p:nvPr>
            <p:ph idx="1"/>
          </p:nvPr>
        </p:nvSpPr>
        <p:spPr/>
        <p:txBody>
          <a:bodyPr>
            <a:noAutofit/>
          </a:bodyPr>
          <a:lstStyle/>
          <a:p>
            <a:pPr>
              <a:buFont typeface="Wingdings" charset="2"/>
              <a:buChar char=""/>
            </a:pPr>
            <a:r>
              <a:rPr lang="en-US" sz="3600" dirty="0" smtClean="0">
                <a:solidFill>
                  <a:srgbClr val="000000"/>
                </a:solidFill>
                <a:cs typeface="Times New Roman"/>
              </a:rPr>
              <a:t>Successful inclusion requires intentional and effective collaboration and teaming</a:t>
            </a:r>
          </a:p>
          <a:p>
            <a:endParaRPr lang="en-US" sz="3600" dirty="0" smtClean="0">
              <a:solidFill>
                <a:srgbClr val="000000"/>
              </a:solidFill>
              <a:cs typeface="Times New Roman"/>
            </a:endParaRPr>
          </a:p>
          <a:p>
            <a:pPr>
              <a:buFont typeface="Wingdings" charset="2"/>
              <a:buChar char=""/>
            </a:pPr>
            <a:r>
              <a:rPr lang="en-US" sz="3600" dirty="0" smtClean="0">
                <a:solidFill>
                  <a:srgbClr val="000000"/>
                </a:solidFill>
                <a:cs typeface="Times New Roman"/>
              </a:rPr>
              <a:t>High quality inclusive programs = high quality early childhood program</a:t>
            </a:r>
          </a:p>
        </p:txBody>
      </p:sp>
    </p:spTree>
    <p:extLst>
      <p:ext uri="{BB962C8B-B14F-4D97-AF65-F5344CB8AC3E}">
        <p14:creationId xmlns:p14="http://schemas.microsoft.com/office/powerpoint/2010/main" val="188224843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ln>
                  <a:solidFill>
                    <a:schemeClr val="tx1"/>
                  </a:solidFill>
                </a:ln>
                <a:cs typeface="Times New Roman"/>
              </a:rPr>
              <a:t>Early Childhood Inclusion: </a:t>
            </a:r>
            <a:br>
              <a:rPr lang="en-US" b="1" dirty="0" smtClean="0">
                <a:ln>
                  <a:solidFill>
                    <a:schemeClr val="tx1"/>
                  </a:solidFill>
                </a:ln>
                <a:cs typeface="Times New Roman"/>
              </a:rPr>
            </a:br>
            <a:r>
              <a:rPr lang="en-US" b="1" dirty="0" smtClean="0">
                <a:ln>
                  <a:solidFill>
                    <a:schemeClr val="tx1"/>
                  </a:solidFill>
                </a:ln>
                <a:cs typeface="Times New Roman"/>
              </a:rPr>
              <a:t>The </a:t>
            </a:r>
            <a:r>
              <a:rPr lang="en-US" b="1" dirty="0" smtClean="0">
                <a:ln>
                  <a:solidFill>
                    <a:schemeClr val="tx1"/>
                  </a:solidFill>
                </a:ln>
                <a:solidFill>
                  <a:schemeClr val="accent3"/>
                </a:solidFill>
                <a:cs typeface="Times New Roman"/>
              </a:rPr>
              <a:t>IDEA </a:t>
            </a:r>
            <a:r>
              <a:rPr lang="en-US" b="1" dirty="0" smtClean="0">
                <a:ln>
                  <a:solidFill>
                    <a:schemeClr val="tx1"/>
                  </a:solidFill>
                </a:ln>
                <a:cs typeface="Times New Roman"/>
              </a:rPr>
              <a:t>FACTS</a:t>
            </a:r>
            <a:endParaRPr lang="en-US" b="1" dirty="0">
              <a:ln>
                <a:solidFill>
                  <a:schemeClr val="tx1"/>
                </a:solidFill>
              </a:ln>
              <a:cs typeface="Times New Roman"/>
            </a:endParaRPr>
          </a:p>
        </p:txBody>
      </p:sp>
      <p:sp>
        <p:nvSpPr>
          <p:cNvPr id="2" name="Content Placeholder 1"/>
          <p:cNvSpPr>
            <a:spLocks noGrp="1"/>
          </p:cNvSpPr>
          <p:nvPr>
            <p:ph idx="1"/>
          </p:nvPr>
        </p:nvSpPr>
        <p:spPr/>
        <p:txBody>
          <a:bodyPr>
            <a:normAutofit lnSpcReduction="10000"/>
          </a:bodyPr>
          <a:lstStyle/>
          <a:p>
            <a:r>
              <a:rPr lang="en-US" sz="1800" dirty="0" smtClean="0">
                <a:latin typeface="Times New Roman"/>
                <a:cs typeface="Times New Roman"/>
              </a:rPr>
              <a:t> </a:t>
            </a:r>
            <a:r>
              <a:rPr lang="en-US" sz="1800" b="1" dirty="0">
                <a:cs typeface="Times New Roman"/>
              </a:rPr>
              <a:t>§ 300.114 LRE requirements. </a:t>
            </a:r>
            <a:r>
              <a:rPr lang="en-US" sz="1800" dirty="0" smtClean="0">
                <a:cs typeface="Times New Roman"/>
              </a:rPr>
              <a:t>(ii) </a:t>
            </a:r>
            <a:r>
              <a:rPr lang="en-US" sz="1800" dirty="0">
                <a:cs typeface="Times New Roman"/>
              </a:rPr>
              <a:t>Special classes, separate schooling, or other removal of children with disabilities from the regular educational environment occurs only if the nature or severity of the disability is such that education in regular classes with the use of supplementary aids and services cannot be achieved satisfactorily</a:t>
            </a:r>
            <a:r>
              <a:rPr lang="en-US" sz="1800" dirty="0" smtClean="0">
                <a:cs typeface="Times New Roman"/>
              </a:rPr>
              <a:t>.</a:t>
            </a:r>
          </a:p>
          <a:p>
            <a:endParaRPr lang="en-US" sz="1800" dirty="0">
              <a:cs typeface="Times New Roman"/>
            </a:endParaRPr>
          </a:p>
          <a:p>
            <a:r>
              <a:rPr lang="en-US" sz="1800" dirty="0">
                <a:cs typeface="Times New Roman"/>
              </a:rPr>
              <a:t> </a:t>
            </a:r>
            <a:r>
              <a:rPr lang="en-US" sz="1800" b="1" dirty="0">
                <a:cs typeface="Times New Roman"/>
              </a:rPr>
              <a:t>§ 300.42 Supplementary aids and services. </a:t>
            </a:r>
            <a:r>
              <a:rPr lang="en-US" sz="1800" dirty="0" smtClean="0">
                <a:cs typeface="Times New Roman"/>
              </a:rPr>
              <a:t> </a:t>
            </a:r>
            <a:r>
              <a:rPr lang="en-US" sz="1800" i="1" dirty="0">
                <a:cs typeface="Times New Roman"/>
              </a:rPr>
              <a:t>Supplementary aids and services </a:t>
            </a:r>
            <a:r>
              <a:rPr lang="en-US" sz="1800" dirty="0">
                <a:cs typeface="Times New Roman"/>
              </a:rPr>
              <a:t>means aids, services, and other supports that are provided in regular education classes, other education-related settings, and in extracurricular and nonacademic settings, to enable children with disabilities to be educated with nondisabled children to the maximum extent appropriate </a:t>
            </a:r>
            <a:r>
              <a:rPr lang="en-US" sz="1800" dirty="0" smtClean="0">
                <a:cs typeface="Times New Roman"/>
              </a:rPr>
              <a:t> </a:t>
            </a:r>
          </a:p>
          <a:p>
            <a:pPr marL="0" indent="0">
              <a:buNone/>
            </a:pPr>
            <a:endParaRPr lang="en-US" sz="1800" dirty="0" smtClean="0">
              <a:cs typeface="Times New Roman"/>
            </a:endParaRPr>
          </a:p>
          <a:p>
            <a:r>
              <a:rPr lang="en-US" sz="1800" b="1" dirty="0">
                <a:cs typeface="Times New Roman"/>
              </a:rPr>
              <a:t>§ 300.119 Technical assistance and training activities. </a:t>
            </a:r>
            <a:r>
              <a:rPr lang="en-US" sz="1800" dirty="0" smtClean="0">
                <a:cs typeface="Times New Roman"/>
              </a:rPr>
              <a:t>Each </a:t>
            </a:r>
            <a:r>
              <a:rPr lang="en-US" sz="1800" dirty="0">
                <a:cs typeface="Times New Roman"/>
              </a:rPr>
              <a:t>SEA must carry out activities to ensure that teachers and administrators in all public agencies— </a:t>
            </a:r>
          </a:p>
          <a:p>
            <a:pPr marL="301943" lvl="1" indent="0">
              <a:buNone/>
            </a:pPr>
            <a:r>
              <a:rPr lang="en-US" sz="1600" dirty="0" smtClean="0">
                <a:cs typeface="Times New Roman"/>
              </a:rPr>
              <a:t>(</a:t>
            </a:r>
            <a:r>
              <a:rPr lang="en-US" sz="1600" dirty="0">
                <a:cs typeface="Times New Roman"/>
              </a:rPr>
              <a:t>a) Are fully informed about their responsibilities for implementing § 300.114; and </a:t>
            </a:r>
          </a:p>
          <a:p>
            <a:pPr marL="301943" lvl="1" indent="0">
              <a:buNone/>
            </a:pPr>
            <a:r>
              <a:rPr lang="en-US" sz="1600" dirty="0">
                <a:cs typeface="Times New Roman"/>
              </a:rPr>
              <a:t>(</a:t>
            </a:r>
            <a:r>
              <a:rPr lang="en-US" sz="1600" dirty="0" smtClean="0">
                <a:cs typeface="Times New Roman"/>
              </a:rPr>
              <a:t>b</a:t>
            </a:r>
            <a:r>
              <a:rPr lang="en-US" sz="1600" dirty="0">
                <a:cs typeface="Times New Roman"/>
              </a:rPr>
              <a:t>) Are provided with technical assistance and training necessary to assist them </a:t>
            </a:r>
            <a:r>
              <a:rPr lang="en-US" sz="1600" dirty="0" smtClean="0">
                <a:cs typeface="Times New Roman"/>
              </a:rPr>
              <a:t>in this </a:t>
            </a:r>
            <a:r>
              <a:rPr lang="en-US" sz="1600" dirty="0">
                <a:cs typeface="Times New Roman"/>
              </a:rPr>
              <a:t>effort</a:t>
            </a:r>
            <a:r>
              <a:rPr lang="en-US" sz="1600" dirty="0">
                <a:latin typeface="Times New Roman"/>
                <a:cs typeface="Times New Roman"/>
              </a:rPr>
              <a:t>. </a:t>
            </a:r>
          </a:p>
        </p:txBody>
      </p:sp>
    </p:spTree>
    <p:extLst>
      <p:ext uri="{BB962C8B-B14F-4D97-AF65-F5344CB8AC3E}">
        <p14:creationId xmlns:p14="http://schemas.microsoft.com/office/powerpoint/2010/main" val="293049317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81350" y="1905000"/>
            <a:ext cx="4495800" cy="4343400"/>
          </a:xfrm>
        </p:spPr>
        <p:txBody>
          <a:bodyPr>
            <a:normAutofit fontScale="92500" lnSpcReduction="10000"/>
          </a:bodyPr>
          <a:lstStyle/>
          <a:p>
            <a:pPr marL="203200" indent="0" algn="ctr">
              <a:buNone/>
            </a:pPr>
            <a:r>
              <a:rPr lang="en-US" sz="4000" b="1" dirty="0" smtClean="0">
                <a:solidFill>
                  <a:srgbClr val="5C48AF"/>
                </a:solidFill>
              </a:rPr>
              <a:t>Federal Policy Statement</a:t>
            </a:r>
          </a:p>
          <a:p>
            <a:pPr marL="203200" indent="0" algn="ctr">
              <a:buNone/>
            </a:pPr>
            <a:r>
              <a:rPr lang="en-US" sz="3600" b="1" dirty="0" smtClean="0">
                <a:solidFill>
                  <a:srgbClr val="5C48AF"/>
                </a:solidFill>
              </a:rPr>
              <a:t>Inclusion of Children with Disabilities in Early Childhood Programs</a:t>
            </a:r>
          </a:p>
          <a:p>
            <a:pPr marL="203200" indent="0" algn="ctr">
              <a:buNone/>
            </a:pPr>
            <a:endParaRPr lang="en-US" sz="1800" b="1" i="1" dirty="0" smtClean="0">
              <a:solidFill>
                <a:srgbClr val="5C48AF"/>
              </a:solidFill>
            </a:endParaRPr>
          </a:p>
          <a:p>
            <a:pPr marL="0" indent="0" algn="ctr">
              <a:spcBef>
                <a:spcPts val="0"/>
              </a:spcBef>
              <a:buNone/>
            </a:pPr>
            <a:r>
              <a:rPr lang="en-US" sz="1800" b="1" dirty="0">
                <a:solidFill>
                  <a:srgbClr val="5C48AF"/>
                </a:solidFill>
              </a:rPr>
              <a:t>www.ed.gov/early-learning</a:t>
            </a:r>
            <a:endParaRPr lang="en-US" sz="1800" b="1" i="1" dirty="0">
              <a:solidFill>
                <a:srgbClr val="5C48AF"/>
              </a:solidFill>
            </a:endParaRPr>
          </a:p>
          <a:p>
            <a:pPr marL="0" indent="0" algn="ctr">
              <a:spcBef>
                <a:spcPts val="0"/>
              </a:spcBef>
              <a:buNone/>
            </a:pPr>
            <a:r>
              <a:rPr lang="en-US" sz="1800" b="1" dirty="0">
                <a:solidFill>
                  <a:srgbClr val="5C48AF"/>
                </a:solidFill>
              </a:rPr>
              <a:t>www.acf.hhs.gov/programs/ecd</a:t>
            </a:r>
            <a:endParaRPr lang="en-US" sz="1800" b="1" i="1" dirty="0">
              <a:solidFill>
                <a:srgbClr val="5C48AF"/>
              </a:solidFill>
            </a:endParaRPr>
          </a:p>
          <a:p>
            <a:pPr marL="203200" indent="0" algn="ctr">
              <a:buNone/>
            </a:pPr>
            <a:endParaRPr lang="en-US" sz="4000" b="1" dirty="0" smtClean="0">
              <a:solidFill>
                <a:srgbClr val="038A00"/>
              </a:solidFill>
            </a:endParaRPr>
          </a:p>
          <a:p>
            <a:pPr marL="203200" indent="0" algn="ctr">
              <a:buNone/>
            </a:pPr>
            <a:endParaRPr lang="en-US" sz="4000" b="1" dirty="0">
              <a:solidFill>
                <a:srgbClr val="038A00"/>
              </a:solidFill>
            </a:endParaRPr>
          </a:p>
        </p:txBody>
      </p:sp>
      <p:pic>
        <p:nvPicPr>
          <p:cNvPr id="5" name="Picture 4" descr="Department of Education Official Seal" title="Department of Education Official Seal"/>
          <p:cNvPicPr>
            <a:picLocks noChangeAspect="1"/>
          </p:cNvPicPr>
          <p:nvPr/>
        </p:nvPicPr>
        <p:blipFill>
          <a:blip r:embed="rId3" cstate="print"/>
          <a:srcRect/>
          <a:stretch>
            <a:fillRect/>
          </a:stretch>
        </p:blipFill>
        <p:spPr bwMode="auto">
          <a:xfrm>
            <a:off x="4673009" y="318977"/>
            <a:ext cx="1319690" cy="1295400"/>
          </a:xfrm>
          <a:prstGeom prst="rect">
            <a:avLst/>
          </a:prstGeom>
          <a:noFill/>
          <a:ln w="9525">
            <a:noFill/>
            <a:miter lim="800000"/>
            <a:headEnd/>
            <a:tailEnd/>
          </a:ln>
        </p:spPr>
      </p:pic>
      <p:pic>
        <p:nvPicPr>
          <p:cNvPr id="6" name="Picture 5" descr="Department of Health &amp; Human Services logo and link - www.hhs.gov" title="Department of Health and Human Services logo">
            <a:hlinkClick r:id="rId4"/>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276600" y="304800"/>
            <a:ext cx="1220499" cy="1241664"/>
          </a:xfrm>
          <a:prstGeom prst="rect">
            <a:avLst/>
          </a:prstGeom>
          <a:noFill/>
          <a:ln w="9525">
            <a:noFill/>
            <a:miter lim="800000"/>
            <a:headEnd/>
            <a:tailEnd/>
          </a:ln>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181600" y="2700471"/>
            <a:ext cx="2533310" cy="322454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992699" y="1546464"/>
            <a:ext cx="2472408" cy="330819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1418056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395505" y="4706666"/>
            <a:ext cx="1607817" cy="21513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itle 5"/>
          <p:cNvSpPr>
            <a:spLocks noGrp="1"/>
          </p:cNvSpPr>
          <p:nvPr>
            <p:ph type="title"/>
          </p:nvPr>
        </p:nvSpPr>
        <p:spPr>
          <a:ln>
            <a:noFill/>
          </a:ln>
        </p:spPr>
        <p:txBody>
          <a:bodyPr>
            <a:noAutofit/>
          </a:bodyPr>
          <a:lstStyle/>
          <a:p>
            <a:r>
              <a:rPr lang="en-US" sz="2800" b="1" dirty="0" smtClean="0">
                <a:ln>
                  <a:solidFill>
                    <a:schemeClr val="tx1"/>
                  </a:solidFill>
                </a:ln>
                <a:solidFill>
                  <a:schemeClr val="accent3"/>
                </a:solidFill>
                <a:ea typeface="Open Sans"/>
                <a:cs typeface="Times New Roman"/>
                <a:sym typeface="Open Sans"/>
              </a:rPr>
              <a:t>Policy </a:t>
            </a:r>
            <a:r>
              <a:rPr lang="en-US" sz="2800" b="1" dirty="0">
                <a:ln>
                  <a:solidFill>
                    <a:schemeClr val="tx1"/>
                  </a:solidFill>
                </a:ln>
                <a:solidFill>
                  <a:schemeClr val="accent3"/>
                </a:solidFill>
                <a:ea typeface="Open Sans"/>
                <a:cs typeface="Times New Roman"/>
                <a:sym typeface="Open Sans"/>
              </a:rPr>
              <a:t>Statement on Inclusion of Children with Disabilities </a:t>
            </a:r>
            <a:r>
              <a:rPr lang="en-US" sz="2800" b="1" dirty="0" smtClean="0">
                <a:ln>
                  <a:solidFill>
                    <a:schemeClr val="tx1"/>
                  </a:solidFill>
                </a:ln>
                <a:solidFill>
                  <a:schemeClr val="accent3"/>
                </a:solidFill>
                <a:ea typeface="Open Sans"/>
                <a:cs typeface="Times New Roman"/>
                <a:sym typeface="Open Sans"/>
              </a:rPr>
              <a:t>in Early </a:t>
            </a:r>
            <a:r>
              <a:rPr lang="en-US" sz="2800" b="1" dirty="0">
                <a:ln>
                  <a:solidFill>
                    <a:schemeClr val="tx1"/>
                  </a:solidFill>
                </a:ln>
                <a:solidFill>
                  <a:schemeClr val="accent3"/>
                </a:solidFill>
                <a:ea typeface="Open Sans"/>
                <a:cs typeface="Times New Roman"/>
                <a:sym typeface="Open Sans"/>
              </a:rPr>
              <a:t>Childhood </a:t>
            </a:r>
            <a:r>
              <a:rPr lang="en-US" sz="2800" b="1" dirty="0" smtClean="0">
                <a:ln>
                  <a:solidFill>
                    <a:schemeClr val="tx1"/>
                  </a:solidFill>
                </a:ln>
                <a:solidFill>
                  <a:schemeClr val="accent3"/>
                </a:solidFill>
                <a:ea typeface="Open Sans"/>
                <a:cs typeface="Times New Roman"/>
                <a:sym typeface="Open Sans"/>
              </a:rPr>
              <a:t>Programs</a:t>
            </a:r>
            <a:endParaRPr lang="en-US" sz="2800" b="1" dirty="0">
              <a:ln>
                <a:solidFill>
                  <a:schemeClr val="tx1"/>
                </a:solidFill>
              </a:ln>
              <a:solidFill>
                <a:schemeClr val="accent3"/>
              </a:solidFill>
              <a:cs typeface="Times New Roman"/>
            </a:endParaRPr>
          </a:p>
        </p:txBody>
      </p:sp>
      <p:sp>
        <p:nvSpPr>
          <p:cNvPr id="3" name="Content Placeholder 2"/>
          <p:cNvSpPr>
            <a:spLocks noGrp="1"/>
          </p:cNvSpPr>
          <p:nvPr>
            <p:ph sz="half" idx="1"/>
          </p:nvPr>
        </p:nvSpPr>
        <p:spPr/>
        <p:txBody>
          <a:bodyPr>
            <a:noAutofit/>
          </a:bodyPr>
          <a:lstStyle/>
          <a:p>
            <a:pPr marL="660400" indent="-457200">
              <a:buFont typeface="+mj-lt"/>
              <a:buAutoNum type="arabicPeriod"/>
            </a:pPr>
            <a:r>
              <a:rPr lang="en-US" sz="2400" dirty="0" smtClean="0"/>
              <a:t>The importance of early childhood inclusion </a:t>
            </a:r>
          </a:p>
          <a:p>
            <a:pPr marL="660400" indent="-457200">
              <a:buFont typeface="+mj-lt"/>
              <a:buAutoNum type="arabicPeriod"/>
            </a:pPr>
            <a:r>
              <a:rPr lang="en-US" sz="2400" dirty="0" smtClean="0"/>
              <a:t>The </a:t>
            </a:r>
            <a:r>
              <a:rPr lang="en-US" sz="2400" dirty="0"/>
              <a:t>need to focus on inclusion in early </a:t>
            </a:r>
            <a:r>
              <a:rPr lang="en-US" sz="2400" dirty="0" smtClean="0"/>
              <a:t>childhood</a:t>
            </a:r>
          </a:p>
          <a:p>
            <a:pPr marL="660400" indent="-457200">
              <a:buFont typeface="+mj-lt"/>
              <a:buAutoNum type="arabicPeriod" startAt="4"/>
            </a:pPr>
            <a:r>
              <a:rPr lang="en-US" sz="2400" dirty="0" smtClean="0"/>
              <a:t>Sets </a:t>
            </a:r>
            <a:r>
              <a:rPr lang="en-US" sz="2400" dirty="0"/>
              <a:t>expectations </a:t>
            </a:r>
            <a:endParaRPr lang="en-US" sz="2400" dirty="0" smtClean="0"/>
          </a:p>
          <a:p>
            <a:pPr marL="660400" indent="-457200">
              <a:buFont typeface="+mj-lt"/>
              <a:buAutoNum type="arabicPeriod" startAt="4"/>
            </a:pPr>
            <a:r>
              <a:rPr lang="en-US" sz="2400" dirty="0" smtClean="0"/>
              <a:t>Outlines research </a:t>
            </a:r>
          </a:p>
          <a:p>
            <a:pPr marL="660400" indent="-457200">
              <a:buFont typeface="+mj-lt"/>
              <a:buAutoNum type="arabicPeriod" startAt="4"/>
            </a:pPr>
            <a:r>
              <a:rPr lang="en-US" sz="2400" dirty="0" smtClean="0"/>
              <a:t>Provides recommendations </a:t>
            </a:r>
          </a:p>
          <a:p>
            <a:pPr marL="203200" lvl="0" indent="0">
              <a:buNone/>
            </a:pPr>
            <a:endParaRPr lang="en-US" sz="2400" dirty="0" smtClean="0">
              <a:latin typeface="Open Sans" panose="020B0606030504020204" pitchFamily="34" charset="0"/>
              <a:ea typeface="Open Sans" panose="020B0606030504020204" pitchFamily="34" charset="0"/>
              <a:cs typeface="Open Sans" panose="020B0606030504020204" pitchFamily="34" charset="0"/>
            </a:endParaRPr>
          </a:p>
          <a:p>
            <a:pPr marL="660400" lvl="0" indent="-457200">
              <a:buFont typeface="+mj-lt"/>
              <a:buAutoNum type="arabicPeriod"/>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660400" indent="-457200">
              <a:buFont typeface="+mj-lt"/>
              <a:buAutoNum type="arabicPeriod"/>
            </a:pPr>
            <a:endParaRPr lang="en-US" sz="2400" b="1" i="1" dirty="0" smtClean="0"/>
          </a:p>
          <a:p>
            <a:pPr marL="660400" indent="-457200">
              <a:buFont typeface="+mj-lt"/>
              <a:buAutoNum type="arabicPeriod"/>
            </a:pPr>
            <a:endParaRPr lang="en-US" sz="2400" b="1" i="1" dirty="0" smtClean="0"/>
          </a:p>
          <a:p>
            <a:pPr marL="457200" indent="-457200"/>
            <a:endParaRPr lang="en-US" sz="2000" dirty="0" smtClean="0">
              <a:latin typeface="Open Sans" panose="020B0606030504020204" pitchFamily="34" charset="0"/>
              <a:ea typeface="Open Sans" panose="020B0606030504020204" pitchFamily="34" charset="0"/>
              <a:cs typeface="Open Sans" panose="020B0606030504020204" pitchFamily="34" charset="0"/>
            </a:endParaRPr>
          </a:p>
        </p:txBody>
      </p:sp>
      <p:sp>
        <p:nvSpPr>
          <p:cNvPr id="7" name="Content Placeholder 6"/>
          <p:cNvSpPr>
            <a:spLocks noGrp="1"/>
          </p:cNvSpPr>
          <p:nvPr>
            <p:ph sz="half" idx="2"/>
          </p:nvPr>
        </p:nvSpPr>
        <p:spPr>
          <a:xfrm>
            <a:off x="4648199" y="1673352"/>
            <a:ext cx="4355123" cy="3792150"/>
          </a:xfrm>
        </p:spPr>
        <p:txBody>
          <a:bodyPr>
            <a:normAutofit/>
          </a:bodyPr>
          <a:lstStyle/>
          <a:p>
            <a:pPr marL="0" lvl="0" indent="0">
              <a:buNone/>
            </a:pPr>
            <a:r>
              <a:rPr lang="en-US" sz="2400" b="1" dirty="0" smtClean="0">
                <a:ea typeface="Open Sans" panose="020B0606030504020204" pitchFamily="34" charset="0"/>
                <a:cs typeface="Times New Roman"/>
              </a:rPr>
              <a:t>Definition: </a:t>
            </a:r>
          </a:p>
          <a:p>
            <a:pPr marL="0" lvl="0" indent="0">
              <a:buNone/>
            </a:pPr>
            <a:r>
              <a:rPr lang="en-US" sz="2400" dirty="0" smtClean="0">
                <a:ea typeface="Open Sans" panose="020B0606030504020204" pitchFamily="34" charset="0"/>
                <a:cs typeface="Times New Roman"/>
              </a:rPr>
              <a:t>A </a:t>
            </a:r>
            <a:r>
              <a:rPr lang="en-US" sz="2400" dirty="0">
                <a:ea typeface="Open Sans" panose="020B0606030504020204" pitchFamily="34" charset="0"/>
                <a:cs typeface="Times New Roman"/>
              </a:rPr>
              <a:t>“high-quality” early childhood program is one that is inclusive of children with disabilities and their families and ensures that policies, funding, and practices enable their full participation and success</a:t>
            </a:r>
          </a:p>
          <a:p>
            <a:endParaRPr lang="en-US" sz="2400" dirty="0">
              <a:cs typeface="Times New Roman"/>
            </a:endParaRPr>
          </a:p>
        </p:txBody>
      </p:sp>
      <p:sp>
        <p:nvSpPr>
          <p:cNvPr id="4" name="Slide Number Placeholder 3"/>
          <p:cNvSpPr>
            <a:spLocks noGrp="1"/>
          </p:cNvSpPr>
          <p:nvPr>
            <p:ph type="sldNum" sz="quarter" idx="12"/>
          </p:nvPr>
        </p:nvSpPr>
        <p:spPr/>
        <p:txBody>
          <a:bodyPr/>
          <a:lstStyle/>
          <a:p>
            <a:pPr>
              <a:defRPr/>
            </a:pPr>
            <a:fld id="{5943DAAB-2D66-401E-BF36-D1FCFC03A98C}" type="slidenum">
              <a:rPr lang="en-US" smtClean="0">
                <a:solidFill>
                  <a:srgbClr val="333333"/>
                </a:solidFill>
              </a:rPr>
              <a:pPr>
                <a:defRPr/>
              </a:pPr>
              <a:t>21</a:t>
            </a:fld>
            <a:endParaRPr lang="en-US" dirty="0">
              <a:solidFill>
                <a:srgbClr val="333333"/>
              </a:solidFill>
            </a:endParaRPr>
          </a:p>
        </p:txBody>
      </p:sp>
    </p:spTree>
    <p:extLst>
      <p:ext uri="{BB962C8B-B14F-4D97-AF65-F5344CB8AC3E}">
        <p14:creationId xmlns:p14="http://schemas.microsoft.com/office/powerpoint/2010/main" val="997095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a:xfrm>
            <a:off x="224415" y="1981200"/>
            <a:ext cx="8686800" cy="4724400"/>
          </a:xfrm>
        </p:spPr>
      </p:pic>
      <p:sp>
        <p:nvSpPr>
          <p:cNvPr id="3" name="Title 2"/>
          <p:cNvSpPr>
            <a:spLocks noGrp="1"/>
          </p:cNvSpPr>
          <p:nvPr>
            <p:ph type="title"/>
          </p:nvPr>
        </p:nvSpPr>
        <p:spPr/>
        <p:txBody>
          <a:bodyPr>
            <a:normAutofit fontScale="90000"/>
          </a:bodyPr>
          <a:lstStyle/>
          <a:p>
            <a:r>
              <a:rPr lang="en-US" b="1" dirty="0" smtClean="0">
                <a:ln>
                  <a:solidFill>
                    <a:schemeClr val="tx1"/>
                  </a:solidFill>
                </a:ln>
                <a:cs typeface="Times New Roman"/>
              </a:rPr>
              <a:t>Early Childhood Inclusion: </a:t>
            </a:r>
            <a:br>
              <a:rPr lang="en-US" b="1" dirty="0" smtClean="0">
                <a:ln>
                  <a:solidFill>
                    <a:schemeClr val="tx1"/>
                  </a:solidFill>
                </a:ln>
                <a:cs typeface="Times New Roman"/>
              </a:rPr>
            </a:br>
            <a:r>
              <a:rPr lang="en-US" b="1" dirty="0" smtClean="0">
                <a:ln>
                  <a:solidFill>
                    <a:schemeClr val="tx1"/>
                  </a:solidFill>
                </a:ln>
                <a:cs typeface="Times New Roman"/>
              </a:rPr>
              <a:t>The</a:t>
            </a:r>
            <a:r>
              <a:rPr lang="en-US" b="1" dirty="0" smtClean="0">
                <a:ln>
                  <a:solidFill>
                    <a:schemeClr val="tx1"/>
                  </a:solidFill>
                </a:ln>
                <a:solidFill>
                  <a:srgbClr val="5C48AF"/>
                </a:solidFill>
                <a:cs typeface="Times New Roman"/>
              </a:rPr>
              <a:t> IDEA </a:t>
            </a:r>
            <a:r>
              <a:rPr lang="en-US" b="1" dirty="0" smtClean="0">
                <a:ln>
                  <a:solidFill>
                    <a:schemeClr val="tx1"/>
                  </a:solidFill>
                </a:ln>
                <a:cs typeface="Times New Roman"/>
              </a:rPr>
              <a:t>FACTS</a:t>
            </a:r>
            <a:endParaRPr lang="en-US" b="1" dirty="0">
              <a:ln>
                <a:solidFill>
                  <a:schemeClr val="tx1"/>
                </a:solidFill>
              </a:ln>
              <a:cs typeface="Times New Roman"/>
            </a:endParaRPr>
          </a:p>
        </p:txBody>
      </p:sp>
      <p:cxnSp>
        <p:nvCxnSpPr>
          <p:cNvPr id="7" name="Straight Arrow Connector 6"/>
          <p:cNvCxnSpPr/>
          <p:nvPr/>
        </p:nvCxnSpPr>
        <p:spPr>
          <a:xfrm flipV="1">
            <a:off x="3735103" y="3809482"/>
            <a:ext cx="2129009" cy="541543"/>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5912343" y="1237775"/>
            <a:ext cx="3279888" cy="5539849"/>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 </a:t>
            </a:r>
            <a:r>
              <a:rPr lang="en-US" sz="2000" dirty="0"/>
              <a:t>We are writing to reaffirm the position of the U.S. Department of Education (ED or Department) that all young children with disabilities should have access to inclusive high-quality early childhood programs where they are provided with individualized and appropriate supports to enable them to meet high </a:t>
            </a:r>
            <a:r>
              <a:rPr lang="en-US" sz="2000" dirty="0" smtClean="0"/>
              <a:t>expectations.” </a:t>
            </a:r>
            <a:endParaRPr lang="en-US" sz="2000" dirty="0"/>
          </a:p>
        </p:txBody>
      </p:sp>
    </p:spTree>
    <p:extLst>
      <p:ext uri="{BB962C8B-B14F-4D97-AF65-F5344CB8AC3E}">
        <p14:creationId xmlns:p14="http://schemas.microsoft.com/office/powerpoint/2010/main" val="33718868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ln>
                  <a:solidFill>
                    <a:schemeClr val="tx1"/>
                  </a:solidFill>
                </a:ln>
                <a:cs typeface="Times New Roman"/>
              </a:rPr>
              <a:t>Early Childhood Inclusion: </a:t>
            </a:r>
            <a:br>
              <a:rPr lang="en-US" b="1" dirty="0" smtClean="0">
                <a:ln>
                  <a:solidFill>
                    <a:schemeClr val="tx1"/>
                  </a:solidFill>
                </a:ln>
                <a:cs typeface="Times New Roman"/>
              </a:rPr>
            </a:br>
            <a:r>
              <a:rPr lang="en-US" b="1" dirty="0" smtClean="0">
                <a:ln>
                  <a:solidFill>
                    <a:schemeClr val="tx1"/>
                  </a:solidFill>
                </a:ln>
                <a:cs typeface="Times New Roman"/>
              </a:rPr>
              <a:t>The </a:t>
            </a:r>
            <a:r>
              <a:rPr lang="en-US" b="1" dirty="0" smtClean="0">
                <a:ln>
                  <a:solidFill>
                    <a:schemeClr val="tx1"/>
                  </a:solidFill>
                </a:ln>
                <a:solidFill>
                  <a:srgbClr val="5C48AF"/>
                </a:solidFill>
                <a:cs typeface="Times New Roman"/>
              </a:rPr>
              <a:t>IDEA</a:t>
            </a:r>
            <a:r>
              <a:rPr lang="en-US" b="1" dirty="0" smtClean="0">
                <a:ln>
                  <a:solidFill>
                    <a:schemeClr val="tx1"/>
                  </a:solidFill>
                </a:ln>
                <a:cs typeface="Times New Roman"/>
              </a:rPr>
              <a:t> FACTS</a:t>
            </a:r>
            <a:endParaRPr lang="en-US" b="1" dirty="0">
              <a:ln>
                <a:solidFill>
                  <a:schemeClr val="tx1"/>
                </a:solidFill>
              </a:ln>
              <a:cs typeface="Times New Roman"/>
            </a:endParaRPr>
          </a:p>
        </p:txBody>
      </p:sp>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a:ext>
            </a:extLst>
          </a:blip>
          <a:srcRect/>
          <a:stretch>
            <a:fillRect/>
          </a:stretch>
        </p:blipFill>
        <p:spPr/>
      </p:pic>
      <p:sp>
        <p:nvSpPr>
          <p:cNvPr id="2" name="Content Placeholder 1"/>
          <p:cNvSpPr>
            <a:spLocks noGrp="1"/>
          </p:cNvSpPr>
          <p:nvPr>
            <p:ph sz="half" idx="2"/>
          </p:nvPr>
        </p:nvSpPr>
        <p:spPr/>
        <p:txBody>
          <a:bodyPr>
            <a:normAutofit fontScale="92500"/>
          </a:bodyPr>
          <a:lstStyle/>
          <a:p>
            <a:pPr marL="514350" indent="-514350">
              <a:buFont typeface="+mj-lt"/>
              <a:buAutoNum type="arabicPeriod"/>
            </a:pPr>
            <a:r>
              <a:rPr lang="en-US" dirty="0" smtClean="0"/>
              <a:t>Reaffirmed LRE for </a:t>
            </a:r>
            <a:r>
              <a:rPr lang="en-US" b="1" i="1" u="sng" dirty="0" smtClean="0"/>
              <a:t>all </a:t>
            </a:r>
            <a:r>
              <a:rPr lang="en-US" dirty="0" smtClean="0"/>
              <a:t>children </a:t>
            </a:r>
          </a:p>
          <a:p>
            <a:pPr marL="514350" indent="-514350">
              <a:buFont typeface="+mj-lt"/>
              <a:buAutoNum type="arabicPeriod"/>
            </a:pPr>
            <a:r>
              <a:rPr lang="en-US" dirty="0" smtClean="0"/>
              <a:t>FAPE must be provided in LRE regardless of whether the LEA has public preschool options. </a:t>
            </a:r>
          </a:p>
          <a:p>
            <a:pPr marL="514350" indent="-514350">
              <a:buFont typeface="+mj-lt"/>
              <a:buAutoNum type="arabicPeriod"/>
            </a:pPr>
            <a:r>
              <a:rPr lang="en-US" dirty="0"/>
              <a:t>T</a:t>
            </a:r>
            <a:r>
              <a:rPr lang="en-US" dirty="0" smtClean="0"/>
              <a:t>he </a:t>
            </a:r>
            <a:r>
              <a:rPr lang="en-US" dirty="0"/>
              <a:t>first placement option considered </a:t>
            </a:r>
            <a:r>
              <a:rPr lang="en-US" dirty="0" smtClean="0"/>
              <a:t>is </a:t>
            </a:r>
            <a:r>
              <a:rPr lang="en-US" dirty="0"/>
              <a:t>the regular public preschool </a:t>
            </a:r>
            <a:r>
              <a:rPr lang="en-US" dirty="0" smtClean="0"/>
              <a:t>program.</a:t>
            </a:r>
            <a:endParaRPr lang="en-US" dirty="0"/>
          </a:p>
        </p:txBody>
      </p:sp>
    </p:spTree>
    <p:extLst>
      <p:ext uri="{BB962C8B-B14F-4D97-AF65-F5344CB8AC3E}">
        <p14:creationId xmlns:p14="http://schemas.microsoft.com/office/powerpoint/2010/main" val="250830478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9168"/>
            <a:ext cx="7848600" cy="1371600"/>
          </a:xfrm>
        </p:spPr>
        <p:txBody>
          <a:bodyPr>
            <a:normAutofit/>
          </a:bodyPr>
          <a:lstStyle/>
          <a:p>
            <a:r>
              <a:rPr lang="en-US" b="1" dirty="0" smtClean="0">
                <a:ln>
                  <a:solidFill>
                    <a:schemeClr val="tx1"/>
                  </a:solidFill>
                </a:ln>
                <a:cs typeface="Times New Roman"/>
              </a:rPr>
              <a:t>Early Childhood Inclusion: </a:t>
            </a:r>
            <a:r>
              <a:rPr lang="en-US" b="1" dirty="0">
                <a:ln>
                  <a:solidFill>
                    <a:schemeClr val="tx1"/>
                  </a:solidFill>
                </a:ln>
                <a:cs typeface="Times New Roman"/>
              </a:rPr>
              <a:t/>
            </a:r>
            <a:br>
              <a:rPr lang="en-US" b="1" dirty="0">
                <a:ln>
                  <a:solidFill>
                    <a:schemeClr val="tx1"/>
                  </a:solidFill>
                </a:ln>
                <a:cs typeface="Times New Roman"/>
              </a:rPr>
            </a:br>
            <a:r>
              <a:rPr lang="en-US" b="1" dirty="0">
                <a:ln>
                  <a:solidFill>
                    <a:schemeClr val="tx1"/>
                  </a:solidFill>
                </a:ln>
                <a:cs typeface="Times New Roman"/>
              </a:rPr>
              <a:t>The </a:t>
            </a:r>
            <a:r>
              <a:rPr lang="en-US" b="1" dirty="0">
                <a:ln>
                  <a:solidFill>
                    <a:schemeClr val="tx1"/>
                  </a:solidFill>
                </a:ln>
                <a:solidFill>
                  <a:schemeClr val="accent2"/>
                </a:solidFill>
                <a:cs typeface="Times New Roman"/>
              </a:rPr>
              <a:t>Profession</a:t>
            </a:r>
            <a:r>
              <a:rPr lang="en-US" b="1" dirty="0">
                <a:ln>
                  <a:solidFill>
                    <a:schemeClr val="tx1"/>
                  </a:solidFill>
                </a:ln>
                <a:solidFill>
                  <a:srgbClr val="FF0000"/>
                </a:solidFill>
                <a:cs typeface="Times New Roman"/>
              </a:rPr>
              <a:t> </a:t>
            </a:r>
            <a:r>
              <a:rPr lang="en-US" b="1" dirty="0">
                <a:ln>
                  <a:solidFill>
                    <a:schemeClr val="tx1"/>
                  </a:solidFill>
                </a:ln>
                <a:cs typeface="Times New Roman"/>
              </a:rPr>
              <a:t>FACTS</a:t>
            </a:r>
            <a:endParaRPr lang="en-US" b="1" dirty="0">
              <a:cs typeface="Times New Roman"/>
            </a:endParaRPr>
          </a:p>
        </p:txBody>
      </p:sp>
      <p:pic>
        <p:nvPicPr>
          <p:cNvPr id="5" name="Picture 4"/>
          <p:cNvPicPr>
            <a:picLocks noChangeAspect="1"/>
          </p:cNvPicPr>
          <p:nvPr/>
        </p:nvPicPr>
        <p:blipFill>
          <a:blip r:embed="rId2"/>
          <a:stretch>
            <a:fillRect/>
          </a:stretch>
        </p:blipFill>
        <p:spPr>
          <a:xfrm>
            <a:off x="1295400" y="1828800"/>
            <a:ext cx="6781800" cy="4897966"/>
          </a:xfrm>
          <a:prstGeom prst="rect">
            <a:avLst/>
          </a:prstGeom>
        </p:spPr>
      </p:pic>
    </p:spTree>
    <p:extLst>
      <p:ext uri="{BB962C8B-B14F-4D97-AF65-F5344CB8AC3E}">
        <p14:creationId xmlns:p14="http://schemas.microsoft.com/office/powerpoint/2010/main" val="241399067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urple crayon"/>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colorTemperature colorTemp="9700"/>
                    </a14:imgEffect>
                    <a14:imgEffect>
                      <a14:saturation sat="44000"/>
                    </a14:imgEffect>
                  </a14:imgLayer>
                </a14:imgProps>
              </a:ext>
              <a:ext uri="{28A0092B-C50C-407E-A947-70E740481C1C}">
                <a14:useLocalDpi xmlns:a14="http://schemas.microsoft.com/office/drawing/2010/main"/>
              </a:ext>
            </a:extLst>
          </a:blip>
          <a:srcRect/>
          <a:stretch>
            <a:fillRect/>
          </a:stretch>
        </p:blipFill>
        <p:spPr bwMode="auto">
          <a:xfrm>
            <a:off x="-1" y="407725"/>
            <a:ext cx="9144001" cy="6787575"/>
          </a:xfrm>
          <a:prstGeom prst="rect">
            <a:avLst/>
          </a:prstGeom>
          <a:noFill/>
          <a:ln w="76200">
            <a:solidFill>
              <a:srgbClr val="DFEAFF"/>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b="1" dirty="0" smtClean="0">
                <a:ln>
                  <a:solidFill>
                    <a:schemeClr val="tx1"/>
                  </a:solidFill>
                </a:ln>
                <a:cs typeface="Times New Roman"/>
              </a:rPr>
              <a:t>Early Childhood Inclusion: </a:t>
            </a:r>
            <a:r>
              <a:rPr lang="en-US" b="1" dirty="0">
                <a:ln>
                  <a:solidFill>
                    <a:schemeClr val="tx1"/>
                  </a:solidFill>
                </a:ln>
                <a:cs typeface="Times New Roman"/>
              </a:rPr>
              <a:t/>
            </a:r>
            <a:br>
              <a:rPr lang="en-US" b="1" dirty="0">
                <a:ln>
                  <a:solidFill>
                    <a:schemeClr val="tx1"/>
                  </a:solidFill>
                </a:ln>
                <a:cs typeface="Times New Roman"/>
              </a:rPr>
            </a:br>
            <a:r>
              <a:rPr lang="en-US" b="1" dirty="0">
                <a:ln>
                  <a:solidFill>
                    <a:schemeClr val="tx1"/>
                  </a:solidFill>
                </a:ln>
                <a:cs typeface="Times New Roman"/>
              </a:rPr>
              <a:t>The </a:t>
            </a:r>
            <a:r>
              <a:rPr lang="en-US" b="1" dirty="0" smtClean="0">
                <a:ln>
                  <a:solidFill>
                    <a:schemeClr val="tx1"/>
                  </a:solidFill>
                </a:ln>
                <a:solidFill>
                  <a:srgbClr val="339E93"/>
                </a:solidFill>
                <a:cs typeface="Times New Roman"/>
              </a:rPr>
              <a:t>Profession </a:t>
            </a:r>
            <a:r>
              <a:rPr lang="en-US" b="1" dirty="0">
                <a:ln>
                  <a:solidFill>
                    <a:schemeClr val="tx1"/>
                  </a:solidFill>
                </a:ln>
                <a:cs typeface="Times New Roman"/>
              </a:rPr>
              <a:t>FACTS</a:t>
            </a:r>
            <a:endParaRPr lang="en-US" b="1" dirty="0">
              <a:cs typeface="Times New Roman"/>
            </a:endParaRPr>
          </a:p>
        </p:txBody>
      </p:sp>
      <p:sp>
        <p:nvSpPr>
          <p:cNvPr id="3" name="Content Placeholder 2"/>
          <p:cNvSpPr>
            <a:spLocks noGrp="1"/>
          </p:cNvSpPr>
          <p:nvPr>
            <p:ph idx="1"/>
          </p:nvPr>
        </p:nvSpPr>
        <p:spPr/>
        <p:txBody>
          <a:bodyPr>
            <a:normAutofit/>
          </a:bodyPr>
          <a:lstStyle/>
          <a:p>
            <a:pPr>
              <a:buFont typeface="Wingdings" charset="2"/>
              <a:buChar char=""/>
            </a:pPr>
            <a:r>
              <a:rPr lang="en-US" sz="3200" dirty="0" smtClean="0">
                <a:solidFill>
                  <a:srgbClr val="000000"/>
                </a:solidFill>
                <a:cs typeface="Times New Roman"/>
              </a:rPr>
              <a:t>DEC/NAEYC (2009) joint position statement supports inclusion: </a:t>
            </a:r>
          </a:p>
          <a:p>
            <a:pPr marL="274320" lvl="1" indent="0">
              <a:buNone/>
            </a:pPr>
            <a:endParaRPr lang="en-US" dirty="0">
              <a:solidFill>
                <a:srgbClr val="000000"/>
              </a:solidFill>
              <a:cs typeface="Times New Roman"/>
            </a:endParaRPr>
          </a:p>
          <a:p>
            <a:pPr lvl="1">
              <a:buFont typeface="Wingdings" charset="2"/>
              <a:buChar char=""/>
            </a:pPr>
            <a:r>
              <a:rPr lang="en-US" sz="4000" dirty="0" smtClean="0">
                <a:solidFill>
                  <a:srgbClr val="000000"/>
                </a:solidFill>
                <a:cs typeface="Times New Roman"/>
              </a:rPr>
              <a:t>Access</a:t>
            </a:r>
          </a:p>
          <a:p>
            <a:pPr lvl="1">
              <a:buFont typeface="Wingdings" charset="2"/>
              <a:buChar char=""/>
            </a:pPr>
            <a:r>
              <a:rPr lang="en-US" sz="4000" dirty="0" smtClean="0">
                <a:solidFill>
                  <a:srgbClr val="000000"/>
                </a:solidFill>
                <a:cs typeface="Times New Roman"/>
              </a:rPr>
              <a:t>Participation</a:t>
            </a:r>
          </a:p>
          <a:p>
            <a:pPr lvl="1">
              <a:buFont typeface="Wingdings" charset="2"/>
              <a:buChar char=""/>
            </a:pPr>
            <a:r>
              <a:rPr lang="en-US" sz="4000" dirty="0" smtClean="0">
                <a:solidFill>
                  <a:srgbClr val="000000"/>
                </a:solidFill>
                <a:cs typeface="Times New Roman"/>
              </a:rPr>
              <a:t>Supports </a:t>
            </a:r>
          </a:p>
          <a:p>
            <a:endParaRPr lang="en-US" dirty="0">
              <a:solidFill>
                <a:srgbClr val="000000"/>
              </a:solidFill>
              <a:latin typeface="Times New Roman"/>
              <a:cs typeface="Times New Roman"/>
            </a:endParaRPr>
          </a:p>
        </p:txBody>
      </p:sp>
    </p:spTree>
    <p:extLst>
      <p:ext uri="{BB962C8B-B14F-4D97-AF65-F5344CB8AC3E}">
        <p14:creationId xmlns:p14="http://schemas.microsoft.com/office/powerpoint/2010/main" val="46960523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urple crayon"/>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colorTemperature colorTemp="9700"/>
                    </a14:imgEffect>
                    <a14:imgEffect>
                      <a14:saturation sat="44000"/>
                    </a14:imgEffect>
                  </a14:imgLayer>
                </a14:imgProps>
              </a:ext>
              <a:ext uri="{28A0092B-C50C-407E-A947-70E740481C1C}">
                <a14:useLocalDpi xmlns:a14="http://schemas.microsoft.com/office/drawing/2010/main"/>
              </a:ext>
            </a:extLst>
          </a:blip>
          <a:srcRect/>
          <a:stretch>
            <a:fillRect/>
          </a:stretch>
        </p:blipFill>
        <p:spPr bwMode="auto">
          <a:xfrm>
            <a:off x="0" y="407725"/>
            <a:ext cx="9144000" cy="6893631"/>
          </a:xfrm>
          <a:prstGeom prst="rect">
            <a:avLst/>
          </a:prstGeom>
          <a:noFill/>
          <a:ln w="76200">
            <a:solidFill>
              <a:srgbClr val="DFEAFF"/>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dirty="0" smtClean="0">
                <a:cs typeface="Times New Roman"/>
              </a:rPr>
              <a:t>DEC/NAEYC Position Statement on Inclusion: </a:t>
            </a:r>
            <a:r>
              <a:rPr lang="en-US" b="1" dirty="0" smtClean="0">
                <a:cs typeface="Times New Roman"/>
              </a:rPr>
              <a:t>Access</a:t>
            </a:r>
            <a:endParaRPr lang="en-US" b="1" dirty="0">
              <a:cs typeface="Times New Roman"/>
            </a:endParaRPr>
          </a:p>
        </p:txBody>
      </p:sp>
      <p:sp>
        <p:nvSpPr>
          <p:cNvPr id="3" name="Content Placeholder 2"/>
          <p:cNvSpPr>
            <a:spLocks noGrp="1"/>
          </p:cNvSpPr>
          <p:nvPr>
            <p:ph idx="1"/>
          </p:nvPr>
        </p:nvSpPr>
        <p:spPr/>
        <p:txBody>
          <a:bodyPr>
            <a:normAutofit/>
          </a:bodyPr>
          <a:lstStyle/>
          <a:p>
            <a:r>
              <a:rPr lang="en-US" sz="3200" dirty="0" smtClean="0">
                <a:cs typeface="Times New Roman"/>
              </a:rPr>
              <a:t>Ensure that all children have access to effective learning environments; typical routines, activities, and settings; and general education curricula</a:t>
            </a:r>
          </a:p>
          <a:p>
            <a:r>
              <a:rPr lang="en-US" sz="3200" dirty="0" smtClean="0">
                <a:cs typeface="Times New Roman"/>
              </a:rPr>
              <a:t>Enhanced physical accessibility</a:t>
            </a:r>
          </a:p>
          <a:p>
            <a:r>
              <a:rPr lang="en-US" sz="3200" dirty="0" smtClean="0">
                <a:cs typeface="Times New Roman"/>
              </a:rPr>
              <a:t>Identify and eradicate physical or structural barriers</a:t>
            </a:r>
          </a:p>
          <a:p>
            <a:r>
              <a:rPr lang="en-US" sz="3200" dirty="0" smtClean="0">
                <a:cs typeface="Times New Roman"/>
              </a:rPr>
              <a:t>Offer multiple and varied learning opportunities</a:t>
            </a:r>
          </a:p>
          <a:p>
            <a:endParaRPr lang="en-US" dirty="0">
              <a:latin typeface="Times New Roman"/>
              <a:cs typeface="Times New Roman"/>
            </a:endParaRPr>
          </a:p>
        </p:txBody>
      </p:sp>
    </p:spTree>
    <p:extLst>
      <p:ext uri="{BB962C8B-B14F-4D97-AF65-F5344CB8AC3E}">
        <p14:creationId xmlns:p14="http://schemas.microsoft.com/office/powerpoint/2010/main" val="13169633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urple crayon"/>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colorTemperature colorTemp="9700"/>
                    </a14:imgEffect>
                    <a14:imgEffect>
                      <a14:saturation sat="44000"/>
                    </a14:imgEffect>
                  </a14:imgLayer>
                </a14:imgProps>
              </a:ext>
              <a:ext uri="{28A0092B-C50C-407E-A947-70E740481C1C}">
                <a14:useLocalDpi xmlns:a14="http://schemas.microsoft.com/office/drawing/2010/main"/>
              </a:ext>
            </a:extLst>
          </a:blip>
          <a:srcRect/>
          <a:stretch>
            <a:fillRect/>
          </a:stretch>
        </p:blipFill>
        <p:spPr bwMode="auto">
          <a:xfrm>
            <a:off x="0" y="465475"/>
            <a:ext cx="9144000" cy="6893632"/>
          </a:xfrm>
          <a:prstGeom prst="rect">
            <a:avLst/>
          </a:prstGeom>
          <a:noFill/>
          <a:ln w="76200">
            <a:solidFill>
              <a:srgbClr val="DFEAFF"/>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dirty="0">
                <a:cs typeface="Times New Roman"/>
              </a:rPr>
              <a:t>DEC/NAEYC Position Statement on Inclusion: </a:t>
            </a:r>
            <a:r>
              <a:rPr lang="en-US" b="1" dirty="0" smtClean="0">
                <a:cs typeface="Times New Roman"/>
              </a:rPr>
              <a:t>Participation</a:t>
            </a:r>
            <a:endParaRPr lang="en-US" b="1" dirty="0">
              <a:cs typeface="Times New Roman"/>
            </a:endParaRPr>
          </a:p>
        </p:txBody>
      </p:sp>
      <p:sp>
        <p:nvSpPr>
          <p:cNvPr id="3" name="Content Placeholder 2"/>
          <p:cNvSpPr>
            <a:spLocks noGrp="1"/>
          </p:cNvSpPr>
          <p:nvPr>
            <p:ph idx="1"/>
          </p:nvPr>
        </p:nvSpPr>
        <p:spPr>
          <a:xfrm>
            <a:off x="457200" y="1600200"/>
            <a:ext cx="8229600" cy="5257800"/>
          </a:xfrm>
        </p:spPr>
        <p:txBody>
          <a:bodyPr>
            <a:normAutofit/>
          </a:bodyPr>
          <a:lstStyle/>
          <a:p>
            <a:r>
              <a:rPr lang="en-US" sz="2800" dirty="0" smtClean="0">
                <a:cs typeface="Times New Roman"/>
              </a:rPr>
              <a:t>Ensure all children are active, independent participants in their families, classrooms, and communities</a:t>
            </a:r>
          </a:p>
          <a:p>
            <a:r>
              <a:rPr lang="en-US" sz="2800" dirty="0" smtClean="0">
                <a:cs typeface="Times New Roman"/>
              </a:rPr>
              <a:t>Use a range of instructional practices to ensure all children have opportunity to engage, participate, and learn across all domains</a:t>
            </a:r>
          </a:p>
          <a:p>
            <a:r>
              <a:rPr lang="en-US" sz="2800" dirty="0" smtClean="0">
                <a:cs typeface="Times New Roman"/>
              </a:rPr>
              <a:t>Individualized accommodations, modifications, and adaptations to promote active participation and sense of belonging for all children</a:t>
            </a:r>
          </a:p>
          <a:p>
            <a:r>
              <a:rPr lang="en-US" sz="2800" dirty="0" smtClean="0">
                <a:cs typeface="Times New Roman"/>
              </a:rPr>
              <a:t>Driven by the needs of the individual child and his/her family</a:t>
            </a:r>
          </a:p>
          <a:p>
            <a:endParaRPr lang="en-US" dirty="0">
              <a:latin typeface="Times New Roman"/>
              <a:cs typeface="Times New Roman"/>
            </a:endParaRPr>
          </a:p>
        </p:txBody>
      </p:sp>
    </p:spTree>
    <p:extLst>
      <p:ext uri="{BB962C8B-B14F-4D97-AF65-F5344CB8AC3E}">
        <p14:creationId xmlns:p14="http://schemas.microsoft.com/office/powerpoint/2010/main" val="392577414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urple crayon"/>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colorTemperature colorTemp="9700"/>
                    </a14:imgEffect>
                    <a14:imgEffect>
                      <a14:saturation sat="44000"/>
                    </a14:imgEffect>
                  </a14:imgLayer>
                </a14:imgProps>
              </a:ext>
              <a:ext uri="{28A0092B-C50C-407E-A947-70E740481C1C}">
                <a14:useLocalDpi xmlns:a14="http://schemas.microsoft.com/office/drawing/2010/main"/>
              </a:ext>
            </a:extLst>
          </a:blip>
          <a:srcRect/>
          <a:stretch>
            <a:fillRect/>
          </a:stretch>
        </p:blipFill>
        <p:spPr bwMode="auto">
          <a:xfrm>
            <a:off x="0" y="374760"/>
            <a:ext cx="9144000" cy="6893631"/>
          </a:xfrm>
          <a:prstGeom prst="rect">
            <a:avLst/>
          </a:prstGeom>
          <a:noFill/>
          <a:ln w="76200">
            <a:solidFill>
              <a:srgbClr val="DFEAFF"/>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dirty="0">
                <a:cs typeface="Times New Roman"/>
              </a:rPr>
              <a:t>DEC/NAEYC Position Statement on Inclusion: </a:t>
            </a:r>
            <a:r>
              <a:rPr lang="en-US" b="1" dirty="0" smtClean="0">
                <a:cs typeface="Times New Roman"/>
              </a:rPr>
              <a:t>Supports</a:t>
            </a:r>
            <a:endParaRPr lang="en-US" b="1" dirty="0">
              <a:cs typeface="Times New Roman"/>
            </a:endParaRPr>
          </a:p>
        </p:txBody>
      </p:sp>
      <p:sp>
        <p:nvSpPr>
          <p:cNvPr id="3" name="Content Placeholder 2"/>
          <p:cNvSpPr>
            <a:spLocks noGrp="1"/>
          </p:cNvSpPr>
          <p:nvPr>
            <p:ph idx="1"/>
          </p:nvPr>
        </p:nvSpPr>
        <p:spPr>
          <a:xfrm>
            <a:off x="457200" y="1825250"/>
            <a:ext cx="8229600" cy="4876800"/>
          </a:xfrm>
        </p:spPr>
        <p:txBody>
          <a:bodyPr>
            <a:noAutofit/>
          </a:bodyPr>
          <a:lstStyle/>
          <a:p>
            <a:r>
              <a:rPr lang="en-US" sz="2800" dirty="0" smtClean="0">
                <a:cs typeface="Times New Roman"/>
              </a:rPr>
              <a:t>Broader, infrastructure level support to administrators, teachers, staff, etc. to provide effective quality programs</a:t>
            </a:r>
          </a:p>
          <a:p>
            <a:r>
              <a:rPr lang="en-US" sz="2800" dirty="0" smtClean="0">
                <a:cs typeface="Times New Roman"/>
              </a:rPr>
              <a:t>Programs ensure that all adults involved have access to:</a:t>
            </a:r>
          </a:p>
          <a:p>
            <a:pPr lvl="1">
              <a:buFont typeface="Arial"/>
              <a:buChar char="•"/>
            </a:pPr>
            <a:r>
              <a:rPr lang="en-US" sz="2400" dirty="0" smtClean="0">
                <a:cs typeface="Times New Roman"/>
              </a:rPr>
              <a:t>Quality professional development, effective ongoing follow-up assistance, and support for collaborative teaming</a:t>
            </a:r>
          </a:p>
          <a:p>
            <a:r>
              <a:rPr lang="en-US" sz="2800" dirty="0" smtClean="0">
                <a:cs typeface="Times New Roman"/>
              </a:rPr>
              <a:t>Effective policies in place that promote and incentivize quality Early Childhood Inclusion</a:t>
            </a:r>
            <a:endParaRPr lang="en-US" sz="2800" dirty="0">
              <a:cs typeface="Times New Roman"/>
            </a:endParaRPr>
          </a:p>
        </p:txBody>
      </p:sp>
    </p:spTree>
    <p:extLst>
      <p:ext uri="{BB962C8B-B14F-4D97-AF65-F5344CB8AC3E}">
        <p14:creationId xmlns:p14="http://schemas.microsoft.com/office/powerpoint/2010/main" val="180582425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2180174"/>
            <a:ext cx="8665635" cy="3924830"/>
          </a:xfrm>
        </p:spPr>
        <p:txBody>
          <a:bodyPr>
            <a:normAutofit fontScale="92500" lnSpcReduction="20000"/>
          </a:bodyPr>
          <a:lstStyle/>
          <a:p>
            <a:pPr marL="0" lvl="1" indent="0">
              <a:buNone/>
            </a:pPr>
            <a:endParaRPr lang="en-US" sz="2300" dirty="0" smtClean="0">
              <a:solidFill>
                <a:srgbClr val="000000"/>
              </a:solidFill>
              <a:latin typeface="Times New Roman"/>
              <a:cs typeface="Times New Roman"/>
            </a:endParaRPr>
          </a:p>
          <a:p>
            <a:pPr marL="0" lvl="1" indent="0">
              <a:buNone/>
            </a:pPr>
            <a:r>
              <a:rPr lang="en-US" sz="4100" b="1" dirty="0" smtClean="0">
                <a:solidFill>
                  <a:srgbClr val="FF0000"/>
                </a:solidFill>
                <a:cs typeface="Times New Roman"/>
              </a:rPr>
              <a:t>In 30 years</a:t>
            </a:r>
            <a:r>
              <a:rPr lang="en-US" sz="4100" dirty="0" smtClean="0">
                <a:solidFill>
                  <a:srgbClr val="FF0000"/>
                </a:solidFill>
                <a:cs typeface="Times New Roman"/>
              </a:rPr>
              <a:t>, </a:t>
            </a:r>
            <a:r>
              <a:rPr lang="en-US" sz="4100" dirty="0" smtClean="0">
                <a:solidFill>
                  <a:srgbClr val="000000"/>
                </a:solidFill>
                <a:cs typeface="Times New Roman"/>
              </a:rPr>
              <a:t>the practice of providing special education and related services in regular early childhood settings to preschoolers with disabilities has </a:t>
            </a:r>
            <a:r>
              <a:rPr lang="en-US" sz="4100" b="1" dirty="0" smtClean="0">
                <a:solidFill>
                  <a:srgbClr val="FF0000"/>
                </a:solidFill>
                <a:cs typeface="Times New Roman"/>
              </a:rPr>
              <a:t>increased only 7.2% </a:t>
            </a:r>
            <a:r>
              <a:rPr lang="en-US" sz="4100" dirty="0" smtClean="0">
                <a:solidFill>
                  <a:srgbClr val="000000"/>
                </a:solidFill>
                <a:cs typeface="Times New Roman"/>
              </a:rPr>
              <a:t>and many young children with disabilities continue to be educated in separate settings.</a:t>
            </a:r>
          </a:p>
          <a:p>
            <a:pPr marL="0" indent="0">
              <a:buNone/>
            </a:pPr>
            <a:endParaRPr lang="en-US" dirty="0" smtClean="0">
              <a:solidFill>
                <a:srgbClr val="000000"/>
              </a:solidFill>
              <a:latin typeface="Times New Roman"/>
              <a:cs typeface="Times New Roman"/>
            </a:endParaRPr>
          </a:p>
        </p:txBody>
      </p:sp>
      <p:sp>
        <p:nvSpPr>
          <p:cNvPr id="2" name="Title 1"/>
          <p:cNvSpPr>
            <a:spLocks noGrp="1"/>
          </p:cNvSpPr>
          <p:nvPr>
            <p:ph type="title"/>
          </p:nvPr>
        </p:nvSpPr>
        <p:spPr/>
        <p:txBody>
          <a:bodyPr>
            <a:normAutofit fontScale="90000"/>
          </a:bodyPr>
          <a:lstStyle/>
          <a:p>
            <a:r>
              <a:rPr lang="en-US" b="1" dirty="0" smtClean="0">
                <a:ln>
                  <a:solidFill>
                    <a:schemeClr val="tx1"/>
                  </a:solidFill>
                </a:ln>
                <a:cs typeface="Times New Roman"/>
              </a:rPr>
              <a:t>Early Childhood Inclusion: </a:t>
            </a:r>
            <a:br>
              <a:rPr lang="en-US" b="1" dirty="0" smtClean="0">
                <a:ln>
                  <a:solidFill>
                    <a:schemeClr val="tx1"/>
                  </a:solidFill>
                </a:ln>
                <a:cs typeface="Times New Roman"/>
              </a:rPr>
            </a:br>
            <a:r>
              <a:rPr lang="en-US" b="1" dirty="0" smtClean="0">
                <a:ln>
                  <a:solidFill>
                    <a:schemeClr val="tx1"/>
                  </a:solidFill>
                </a:ln>
                <a:cs typeface="Times New Roman"/>
              </a:rPr>
              <a:t>The </a:t>
            </a:r>
            <a:r>
              <a:rPr lang="en-US" b="1" dirty="0" smtClean="0">
                <a:ln>
                  <a:solidFill>
                    <a:schemeClr val="tx1"/>
                  </a:solidFill>
                </a:ln>
                <a:solidFill>
                  <a:schemeClr val="accent1"/>
                </a:solidFill>
                <a:cs typeface="Times New Roman"/>
              </a:rPr>
              <a:t>Practice</a:t>
            </a:r>
            <a:r>
              <a:rPr lang="en-US" b="1" dirty="0" smtClean="0">
                <a:ln>
                  <a:solidFill>
                    <a:schemeClr val="tx1"/>
                  </a:solidFill>
                </a:ln>
                <a:cs typeface="Times New Roman"/>
              </a:rPr>
              <a:t> FACTS</a:t>
            </a:r>
            <a:endParaRPr lang="en-US" b="1" dirty="0">
              <a:ln>
                <a:solidFill>
                  <a:schemeClr val="tx1"/>
                </a:solidFill>
              </a:ln>
              <a:cs typeface="Times New Roman"/>
            </a:endParaRPr>
          </a:p>
        </p:txBody>
      </p:sp>
    </p:spTree>
    <p:extLst>
      <p:ext uri="{BB962C8B-B14F-4D97-AF65-F5344CB8AC3E}">
        <p14:creationId xmlns:p14="http://schemas.microsoft.com/office/powerpoint/2010/main" val="119438264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7967" y="1998133"/>
            <a:ext cx="7408333" cy="3450696"/>
          </a:xfrm>
        </p:spPr>
        <p:txBody>
          <a:bodyPr>
            <a:normAutofit/>
          </a:bodyPr>
          <a:lstStyle/>
          <a:p>
            <a:pPr marL="0" lvl="1" indent="0">
              <a:buNone/>
            </a:pPr>
            <a:endParaRPr lang="en-US" dirty="0" smtClean="0">
              <a:latin typeface="Times New Roman"/>
              <a:cs typeface="Times New Roman"/>
            </a:endParaRPr>
          </a:p>
          <a:p>
            <a:pPr marL="0" lvl="1" indent="0" algn="ctr">
              <a:buNone/>
            </a:pPr>
            <a:r>
              <a:rPr lang="en-US" sz="3600" b="1" dirty="0" smtClean="0">
                <a:solidFill>
                  <a:schemeClr val="tx1"/>
                </a:solidFill>
                <a:cs typeface="Times New Roman"/>
              </a:rPr>
              <a:t>Increased only</a:t>
            </a:r>
            <a:r>
              <a:rPr lang="en-US" sz="3600" b="1" dirty="0" smtClean="0">
                <a:solidFill>
                  <a:srgbClr val="FF0000"/>
                </a:solidFill>
                <a:cs typeface="Times New Roman"/>
              </a:rPr>
              <a:t> 7.2%</a:t>
            </a:r>
            <a:endParaRPr lang="en-US" dirty="0" smtClean="0">
              <a:cs typeface="Times New Roman"/>
            </a:endParaRPr>
          </a:p>
        </p:txBody>
      </p:sp>
      <p:sp>
        <p:nvSpPr>
          <p:cNvPr id="2" name="Title 1"/>
          <p:cNvSpPr>
            <a:spLocks noGrp="1"/>
          </p:cNvSpPr>
          <p:nvPr>
            <p:ph type="title"/>
          </p:nvPr>
        </p:nvSpPr>
        <p:spPr/>
        <p:txBody>
          <a:bodyPr>
            <a:normAutofit fontScale="90000"/>
          </a:bodyPr>
          <a:lstStyle/>
          <a:p>
            <a:r>
              <a:rPr lang="en-US" b="1" dirty="0" smtClean="0">
                <a:ln>
                  <a:solidFill>
                    <a:schemeClr val="tx1"/>
                  </a:solidFill>
                </a:ln>
                <a:cs typeface="Times New Roman"/>
              </a:rPr>
              <a:t>Early Childhood Inclusion: </a:t>
            </a:r>
            <a:r>
              <a:rPr lang="en-US" b="1" dirty="0">
                <a:ln>
                  <a:solidFill>
                    <a:schemeClr val="tx1"/>
                  </a:solidFill>
                </a:ln>
                <a:cs typeface="Times New Roman"/>
              </a:rPr>
              <a:t/>
            </a:r>
            <a:br>
              <a:rPr lang="en-US" b="1" dirty="0">
                <a:ln>
                  <a:solidFill>
                    <a:schemeClr val="tx1"/>
                  </a:solidFill>
                </a:ln>
                <a:cs typeface="Times New Roman"/>
              </a:rPr>
            </a:br>
            <a:r>
              <a:rPr lang="en-US" b="1" dirty="0">
                <a:ln>
                  <a:solidFill>
                    <a:schemeClr val="tx1"/>
                  </a:solidFill>
                </a:ln>
                <a:cs typeface="Times New Roman"/>
              </a:rPr>
              <a:t>The </a:t>
            </a:r>
            <a:r>
              <a:rPr lang="en-US" b="1" dirty="0">
                <a:ln>
                  <a:solidFill>
                    <a:schemeClr val="tx1"/>
                  </a:solidFill>
                </a:ln>
                <a:solidFill>
                  <a:srgbClr val="FDC254"/>
                </a:solidFill>
                <a:cs typeface="Times New Roman"/>
              </a:rPr>
              <a:t>Practice </a:t>
            </a:r>
            <a:r>
              <a:rPr lang="en-US" b="1" dirty="0">
                <a:ln>
                  <a:solidFill>
                    <a:schemeClr val="tx1"/>
                  </a:solidFill>
                </a:ln>
                <a:cs typeface="Times New Roman"/>
              </a:rPr>
              <a:t>FACTS</a:t>
            </a:r>
            <a:endParaRPr lang="en-US" b="1" dirty="0">
              <a:cs typeface="Times New Roman"/>
            </a:endParaRPr>
          </a:p>
        </p:txBody>
      </p:sp>
      <p:graphicFrame>
        <p:nvGraphicFramePr>
          <p:cNvPr id="4" name="Chart 3"/>
          <p:cNvGraphicFramePr/>
          <p:nvPr>
            <p:extLst>
              <p:ext uri="{D42A27DB-BD31-4B8C-83A1-F6EECF244321}">
                <p14:modId xmlns:p14="http://schemas.microsoft.com/office/powerpoint/2010/main" val="411418328"/>
              </p:ext>
            </p:extLst>
          </p:nvPr>
        </p:nvGraphicFramePr>
        <p:xfrm>
          <a:off x="2142067" y="3242881"/>
          <a:ext cx="4858025" cy="3361119"/>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98"/>
          <p:cNvSpPr txBox="1"/>
          <p:nvPr/>
        </p:nvSpPr>
        <p:spPr>
          <a:xfrm>
            <a:off x="0" y="6381868"/>
            <a:ext cx="7410156" cy="444263"/>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400" b="0" i="0" u="none" strike="noStrike" cap="none" dirty="0" smtClean="0">
                <a:solidFill>
                  <a:srgbClr val="000000"/>
                </a:solidFill>
                <a:latin typeface="Open Sans"/>
                <a:ea typeface="Open Sans"/>
                <a:cs typeface="Open Sans"/>
                <a:sym typeface="Open Sans"/>
              </a:rPr>
              <a:t>Barton </a:t>
            </a:r>
            <a:r>
              <a:rPr lang="en-US" sz="1400" b="0" i="0" u="none" strike="noStrike" cap="none" dirty="0">
                <a:solidFill>
                  <a:srgbClr val="000000"/>
                </a:solidFill>
                <a:latin typeface="Open Sans"/>
                <a:ea typeface="Open Sans"/>
                <a:cs typeface="Open Sans"/>
                <a:sym typeface="Open Sans"/>
              </a:rPr>
              <a:t>&amp; Smith</a:t>
            </a:r>
            <a:r>
              <a:rPr lang="en-US" sz="1400" b="0" i="0" u="none" strike="noStrike" cap="none" dirty="0" smtClean="0">
                <a:solidFill>
                  <a:srgbClr val="000000"/>
                </a:solidFill>
                <a:latin typeface="Open Sans"/>
                <a:ea typeface="Open Sans"/>
                <a:cs typeface="Open Sans"/>
                <a:sym typeface="Open Sans"/>
              </a:rPr>
              <a:t>, </a:t>
            </a:r>
            <a:r>
              <a:rPr lang="en-US" sz="1400" b="0" i="0" u="none" strike="noStrike" cap="none" dirty="0">
                <a:solidFill>
                  <a:srgbClr val="000000"/>
                </a:solidFill>
                <a:latin typeface="Open Sans"/>
                <a:ea typeface="Open Sans"/>
                <a:cs typeface="Open Sans"/>
                <a:sym typeface="Open Sans"/>
              </a:rPr>
              <a:t>(2015</a:t>
            </a:r>
            <a:r>
              <a:rPr lang="en-US" sz="1400" b="0" i="0" u="none" strike="noStrike" cap="none" dirty="0" smtClean="0">
                <a:solidFill>
                  <a:srgbClr val="000000"/>
                </a:solidFill>
                <a:latin typeface="Open Sans"/>
                <a:ea typeface="Open Sans"/>
                <a:cs typeface="Open Sans"/>
                <a:sym typeface="Open Sans"/>
              </a:rPr>
              <a:t>)</a:t>
            </a:r>
            <a:endParaRPr lang="en-US" sz="1400" b="0" i="0" u="none" strike="noStrike" cap="none" dirty="0">
              <a:solidFill>
                <a:srgbClr val="000000"/>
              </a:solidFill>
              <a:latin typeface="Open Sans"/>
              <a:ea typeface="Open Sans"/>
              <a:cs typeface="Open Sans"/>
              <a:sym typeface="Open Sans"/>
            </a:endParaRPr>
          </a:p>
        </p:txBody>
      </p:sp>
    </p:spTree>
    <p:extLst>
      <p:ext uri="{BB962C8B-B14F-4D97-AF65-F5344CB8AC3E}">
        <p14:creationId xmlns:p14="http://schemas.microsoft.com/office/powerpoint/2010/main" val="308449407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buFont typeface="Wingdings" charset="2"/>
              <a:buChar char=""/>
            </a:pPr>
            <a:r>
              <a:rPr lang="en-US" sz="4000" dirty="0" smtClean="0">
                <a:solidFill>
                  <a:schemeClr val="tx1"/>
                </a:solidFill>
                <a:latin typeface="Times New Roman"/>
              </a:rPr>
              <a:t>Research is clear: it’s effective</a:t>
            </a:r>
          </a:p>
          <a:p>
            <a:pPr marL="0" indent="0">
              <a:buNone/>
            </a:pPr>
            <a:endParaRPr lang="en-US" sz="4000" dirty="0" smtClean="0">
              <a:solidFill>
                <a:schemeClr val="tx1"/>
              </a:solidFill>
              <a:latin typeface="Times New Roman"/>
            </a:endParaRPr>
          </a:p>
          <a:p>
            <a:pPr>
              <a:buFont typeface="Wingdings" charset="2"/>
              <a:buChar char=""/>
            </a:pPr>
            <a:r>
              <a:rPr lang="en-US" sz="4000" dirty="0" smtClean="0">
                <a:solidFill>
                  <a:schemeClr val="tx1"/>
                </a:solidFill>
                <a:latin typeface="Times New Roman"/>
              </a:rPr>
              <a:t>IDEA is clear: it’s preferred</a:t>
            </a:r>
          </a:p>
          <a:p>
            <a:pPr>
              <a:buFont typeface="Wingdings" charset="2"/>
              <a:buChar char=""/>
            </a:pPr>
            <a:endParaRPr lang="en-US" sz="4000" dirty="0" smtClean="0">
              <a:solidFill>
                <a:schemeClr val="tx1"/>
              </a:solidFill>
              <a:latin typeface="Times New Roman"/>
            </a:endParaRPr>
          </a:p>
          <a:p>
            <a:pPr>
              <a:buFont typeface="Wingdings" charset="2"/>
              <a:buChar char=""/>
            </a:pPr>
            <a:r>
              <a:rPr lang="en-US" sz="4000" dirty="0" smtClean="0">
                <a:solidFill>
                  <a:schemeClr val="tx1"/>
                </a:solidFill>
                <a:latin typeface="Times New Roman"/>
              </a:rPr>
              <a:t>The profession is clear: it’s the right thing to do</a:t>
            </a:r>
          </a:p>
          <a:p>
            <a:pPr>
              <a:buFont typeface="Wingdings" charset="2"/>
              <a:buChar char=""/>
            </a:pPr>
            <a:endParaRPr lang="en-US" sz="4000" dirty="0">
              <a:solidFill>
                <a:schemeClr val="tx1"/>
              </a:solidFill>
              <a:latin typeface="Times New Roman"/>
            </a:endParaRPr>
          </a:p>
          <a:p>
            <a:pPr>
              <a:buFont typeface="Wingdings" charset="2"/>
              <a:buChar char=""/>
            </a:pPr>
            <a:r>
              <a:rPr lang="en-US" sz="4000" dirty="0" smtClean="0">
                <a:solidFill>
                  <a:schemeClr val="tx1"/>
                </a:solidFill>
                <a:latin typeface="Times New Roman"/>
              </a:rPr>
              <a:t>Rates of inclusion have not increased </a:t>
            </a:r>
            <a:r>
              <a:rPr lang="en-US" sz="4000" dirty="0">
                <a:solidFill>
                  <a:schemeClr val="tx1"/>
                </a:solidFill>
                <a:latin typeface="Times New Roman"/>
              </a:rPr>
              <a:t>by enough; </a:t>
            </a:r>
            <a:r>
              <a:rPr lang="en-US" sz="4000" dirty="0" smtClean="0">
                <a:solidFill>
                  <a:schemeClr val="tx1"/>
                </a:solidFill>
                <a:latin typeface="Times New Roman"/>
              </a:rPr>
              <a:t>most </a:t>
            </a:r>
            <a:r>
              <a:rPr lang="en-US" sz="4000" dirty="0">
                <a:solidFill>
                  <a:schemeClr val="tx1"/>
                </a:solidFill>
                <a:latin typeface="Times New Roman"/>
              </a:rPr>
              <a:t>children with disabilities are not being </a:t>
            </a:r>
            <a:r>
              <a:rPr lang="en-US" sz="4000" dirty="0" smtClean="0">
                <a:solidFill>
                  <a:schemeClr val="tx1"/>
                </a:solidFill>
                <a:latin typeface="Times New Roman"/>
              </a:rPr>
              <a:t>included.    </a:t>
            </a:r>
          </a:p>
          <a:p>
            <a:endParaRPr lang="en-US" dirty="0">
              <a:solidFill>
                <a:schemeClr val="tx1"/>
              </a:solidFill>
            </a:endParaRPr>
          </a:p>
        </p:txBody>
      </p:sp>
      <p:sp>
        <p:nvSpPr>
          <p:cNvPr id="2" name="Title 1"/>
          <p:cNvSpPr>
            <a:spLocks noGrp="1"/>
          </p:cNvSpPr>
          <p:nvPr>
            <p:ph type="title"/>
          </p:nvPr>
        </p:nvSpPr>
        <p:spPr/>
        <p:txBody>
          <a:bodyPr>
            <a:normAutofit fontScale="90000"/>
          </a:bodyPr>
          <a:lstStyle/>
          <a:p>
            <a:r>
              <a:rPr lang="en-US" b="1" dirty="0" smtClean="0">
                <a:ln>
                  <a:solidFill>
                    <a:schemeClr val="tx1"/>
                  </a:solidFill>
                </a:ln>
                <a:latin typeface="Times New Roman"/>
                <a:cs typeface="Times New Roman"/>
              </a:rPr>
              <a:t>Early Childhood Inclusion: </a:t>
            </a:r>
            <a:br>
              <a:rPr lang="en-US" b="1" dirty="0" smtClean="0">
                <a:ln>
                  <a:solidFill>
                    <a:schemeClr val="tx1"/>
                  </a:solidFill>
                </a:ln>
                <a:latin typeface="Times New Roman"/>
                <a:cs typeface="Times New Roman"/>
              </a:rPr>
            </a:br>
            <a:r>
              <a:rPr lang="en-US" b="1" dirty="0" smtClean="0">
                <a:ln>
                  <a:solidFill>
                    <a:schemeClr val="tx1"/>
                  </a:solidFill>
                </a:ln>
                <a:latin typeface="Times New Roman"/>
                <a:cs typeface="Times New Roman"/>
              </a:rPr>
              <a:t>The FACTS</a:t>
            </a:r>
            <a:endParaRPr lang="en-US" b="1" dirty="0">
              <a:ln>
                <a:solidFill>
                  <a:schemeClr val="tx1"/>
                </a:solidFill>
              </a:ln>
              <a:latin typeface="Times New Roman"/>
              <a:cs typeface="Times New Roman"/>
            </a:endParaRPr>
          </a:p>
        </p:txBody>
      </p:sp>
      <p:sp>
        <p:nvSpPr>
          <p:cNvPr id="4" name="TextBox 3"/>
          <p:cNvSpPr txBox="1"/>
          <p:nvPr/>
        </p:nvSpPr>
        <p:spPr>
          <a:xfrm>
            <a:off x="4177376" y="1786433"/>
            <a:ext cx="3722563" cy="1015663"/>
          </a:xfrm>
          <a:prstGeom prst="rect">
            <a:avLst/>
          </a:prstGeom>
          <a:noFill/>
        </p:spPr>
        <p:txBody>
          <a:bodyPr wrap="square" rtlCol="0">
            <a:spAutoFit/>
          </a:bodyPr>
          <a:lstStyle/>
          <a:p>
            <a:pPr defTabSz="457200"/>
            <a:r>
              <a:rPr lang="en-US" sz="6000" b="1" dirty="0">
                <a:ln>
                  <a:solidFill>
                    <a:schemeClr val="tx1"/>
                  </a:solidFill>
                </a:ln>
                <a:solidFill>
                  <a:schemeClr val="accent5"/>
                </a:solidFill>
                <a:latin typeface="Times New Roman"/>
                <a:cs typeface="Times New Roman"/>
              </a:rPr>
              <a:t>SCIENCE</a:t>
            </a:r>
          </a:p>
        </p:txBody>
      </p:sp>
      <p:sp>
        <p:nvSpPr>
          <p:cNvPr id="5" name="TextBox 4"/>
          <p:cNvSpPr txBox="1"/>
          <p:nvPr/>
        </p:nvSpPr>
        <p:spPr>
          <a:xfrm>
            <a:off x="5637224" y="2578941"/>
            <a:ext cx="2708864" cy="923330"/>
          </a:xfrm>
          <a:prstGeom prst="rect">
            <a:avLst/>
          </a:prstGeom>
          <a:noFill/>
        </p:spPr>
        <p:txBody>
          <a:bodyPr wrap="square" rtlCol="0">
            <a:spAutoFit/>
          </a:bodyPr>
          <a:lstStyle/>
          <a:p>
            <a:pPr defTabSz="457200"/>
            <a:r>
              <a:rPr lang="en-US" sz="5400" b="1" dirty="0">
                <a:ln>
                  <a:solidFill>
                    <a:schemeClr val="tx1"/>
                  </a:solidFill>
                </a:ln>
                <a:solidFill>
                  <a:schemeClr val="accent3"/>
                </a:solidFill>
                <a:latin typeface="Times New Roman"/>
                <a:cs typeface="Times New Roman"/>
              </a:rPr>
              <a:t>LAWS</a:t>
            </a:r>
          </a:p>
        </p:txBody>
      </p:sp>
      <p:sp>
        <p:nvSpPr>
          <p:cNvPr id="6" name="TextBox 5"/>
          <p:cNvSpPr txBox="1"/>
          <p:nvPr/>
        </p:nvSpPr>
        <p:spPr>
          <a:xfrm>
            <a:off x="3943803" y="3881735"/>
            <a:ext cx="4742997" cy="923330"/>
          </a:xfrm>
          <a:prstGeom prst="rect">
            <a:avLst/>
          </a:prstGeom>
          <a:noFill/>
        </p:spPr>
        <p:txBody>
          <a:bodyPr wrap="square" rtlCol="0">
            <a:spAutoFit/>
          </a:bodyPr>
          <a:lstStyle/>
          <a:p>
            <a:pPr defTabSz="457200"/>
            <a:r>
              <a:rPr lang="en-US" sz="5400" b="1" dirty="0">
                <a:ln>
                  <a:solidFill>
                    <a:schemeClr val="tx1"/>
                  </a:solidFill>
                </a:ln>
                <a:solidFill>
                  <a:schemeClr val="accent2"/>
                </a:solidFill>
                <a:latin typeface="Times New Roman"/>
                <a:cs typeface="Times New Roman"/>
              </a:rPr>
              <a:t>PROFESSION</a:t>
            </a:r>
          </a:p>
        </p:txBody>
      </p:sp>
      <p:sp>
        <p:nvSpPr>
          <p:cNvPr id="7" name="TextBox 6"/>
          <p:cNvSpPr txBox="1"/>
          <p:nvPr/>
        </p:nvSpPr>
        <p:spPr>
          <a:xfrm>
            <a:off x="4089939" y="5938746"/>
            <a:ext cx="3810000" cy="923330"/>
          </a:xfrm>
          <a:prstGeom prst="rect">
            <a:avLst/>
          </a:prstGeom>
          <a:noFill/>
        </p:spPr>
        <p:txBody>
          <a:bodyPr wrap="square" rtlCol="0">
            <a:spAutoFit/>
          </a:bodyPr>
          <a:lstStyle/>
          <a:p>
            <a:pPr defTabSz="457200"/>
            <a:r>
              <a:rPr lang="en-US" sz="5400" b="1" dirty="0" smtClean="0">
                <a:ln>
                  <a:solidFill>
                    <a:schemeClr val="tx1"/>
                  </a:solidFill>
                </a:ln>
                <a:solidFill>
                  <a:schemeClr val="accent1"/>
                </a:solidFill>
                <a:latin typeface="Times New Roman"/>
                <a:cs typeface="Times New Roman"/>
              </a:rPr>
              <a:t>PRACTICE</a:t>
            </a:r>
            <a:endParaRPr lang="en-US" sz="5400" b="1" dirty="0">
              <a:ln>
                <a:solidFill>
                  <a:schemeClr val="tx1"/>
                </a:solidFill>
              </a:ln>
              <a:solidFill>
                <a:schemeClr val="accent1"/>
              </a:solidFill>
              <a:latin typeface="Times New Roman"/>
              <a:cs typeface="Times New Roman"/>
            </a:endParaRPr>
          </a:p>
        </p:txBody>
      </p:sp>
    </p:spTree>
    <p:extLst>
      <p:ext uri="{BB962C8B-B14F-4D97-AF65-F5344CB8AC3E}">
        <p14:creationId xmlns:p14="http://schemas.microsoft.com/office/powerpoint/2010/main" val="16165563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7"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n>
                  <a:solidFill>
                    <a:schemeClr val="tx1"/>
                  </a:solidFill>
                </a:ln>
                <a:cs typeface="Times New Roman"/>
              </a:rPr>
              <a:t>The Survey: Inclusion Definition</a:t>
            </a:r>
            <a:endParaRPr lang="en-US" b="1" dirty="0">
              <a:ln>
                <a:solidFill>
                  <a:schemeClr val="tx1"/>
                </a:solidFill>
              </a:ln>
              <a:cs typeface="Times New Roman"/>
            </a:endParaRPr>
          </a:p>
        </p:txBody>
      </p:sp>
      <p:sp>
        <p:nvSpPr>
          <p:cNvPr id="3" name="Content Placeholder 2"/>
          <p:cNvSpPr>
            <a:spLocks noGrp="1"/>
          </p:cNvSpPr>
          <p:nvPr>
            <p:ph idx="1"/>
          </p:nvPr>
        </p:nvSpPr>
        <p:spPr/>
        <p:txBody>
          <a:bodyPr>
            <a:normAutofit/>
          </a:bodyPr>
          <a:lstStyle/>
          <a:p>
            <a:pPr marL="0" indent="0">
              <a:buNone/>
            </a:pPr>
            <a:r>
              <a:rPr lang="en-US" sz="3200" b="1" i="1" dirty="0" smtClean="0">
                <a:solidFill>
                  <a:srgbClr val="000000"/>
                </a:solidFill>
                <a:latin typeface="+mj-lt"/>
                <a:cs typeface="Times New Roman"/>
              </a:rPr>
              <a:t>Preschool Inclusion:</a:t>
            </a:r>
            <a:r>
              <a:rPr lang="en-US" sz="3200" i="1" dirty="0" smtClean="0">
                <a:solidFill>
                  <a:srgbClr val="000000"/>
                </a:solidFill>
                <a:latin typeface="+mj-lt"/>
                <a:cs typeface="Times New Roman"/>
              </a:rPr>
              <a:t> </a:t>
            </a:r>
          </a:p>
          <a:p>
            <a:pPr marL="0" indent="0">
              <a:buNone/>
            </a:pPr>
            <a:endParaRPr lang="en-US" i="1" dirty="0">
              <a:solidFill>
                <a:srgbClr val="000000"/>
              </a:solidFill>
              <a:latin typeface="+mj-lt"/>
              <a:cs typeface="Times New Roman"/>
            </a:endParaRPr>
          </a:p>
          <a:p>
            <a:pPr marL="0" indent="0" algn="ctr">
              <a:buNone/>
            </a:pPr>
            <a:r>
              <a:rPr lang="en-US" sz="3200" i="1" dirty="0" smtClean="0">
                <a:solidFill>
                  <a:srgbClr val="000000"/>
                </a:solidFill>
                <a:latin typeface="+mj-lt"/>
                <a:cs typeface="Times New Roman"/>
              </a:rPr>
              <a:t>when children (ages 3 - 5) with Individual Education Programs (IEP) receive their special education and related services in settings with at least 50% of peers without IEPs.</a:t>
            </a:r>
            <a:endParaRPr lang="en-US" sz="3200" b="1" i="1" dirty="0" smtClean="0">
              <a:solidFill>
                <a:srgbClr val="000000"/>
              </a:solidFill>
              <a:latin typeface="+mj-lt"/>
              <a:cs typeface="Times New Roman"/>
            </a:endParaRPr>
          </a:p>
          <a:p>
            <a:pPr marL="0" indent="0">
              <a:buNone/>
            </a:pPr>
            <a:endParaRPr lang="en-US" sz="3200" dirty="0">
              <a:solidFill>
                <a:srgbClr val="000000"/>
              </a:solidFill>
              <a:latin typeface="Times New Roman"/>
              <a:cs typeface="Times New Roman"/>
            </a:endParaRPr>
          </a:p>
        </p:txBody>
      </p:sp>
    </p:spTree>
    <p:extLst>
      <p:ext uri="{BB962C8B-B14F-4D97-AF65-F5344CB8AC3E}">
        <p14:creationId xmlns:p14="http://schemas.microsoft.com/office/powerpoint/2010/main" val="319905948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extLst>
              <a:ext uri="{28A0092B-C50C-407E-A947-70E740481C1C}">
                <a14:useLocalDpi xmlns:a14="http://schemas.microsoft.com/office/drawing/2010/main"/>
              </a:ext>
            </a:extLst>
          </a:blip>
          <a:srcRect/>
          <a:stretch>
            <a:fillRect/>
          </a:stretch>
        </p:blipFill>
        <p:spPr bwMode="auto">
          <a:xfrm>
            <a:off x="1336720" y="2483632"/>
            <a:ext cx="6750435" cy="4369578"/>
          </a:xfrm>
          <a:prstGeom prst="rect">
            <a:avLst/>
          </a:prstGeom>
          <a:noFill/>
          <a:ln>
            <a:noFill/>
          </a:ln>
        </p:spPr>
      </p:pic>
      <p:sp>
        <p:nvSpPr>
          <p:cNvPr id="3" name="Content Placeholder 2"/>
          <p:cNvSpPr>
            <a:spLocks noGrp="1"/>
          </p:cNvSpPr>
          <p:nvPr>
            <p:ph idx="1"/>
          </p:nvPr>
        </p:nvSpPr>
        <p:spPr>
          <a:xfrm>
            <a:off x="457200" y="1680390"/>
            <a:ext cx="8101115" cy="3951337"/>
          </a:xfrm>
        </p:spPr>
        <p:txBody>
          <a:bodyPr/>
          <a:lstStyle/>
          <a:p>
            <a:pPr marL="0" indent="0">
              <a:buNone/>
            </a:pPr>
            <a:r>
              <a:rPr lang="en-US" sz="2800" b="1" dirty="0" smtClean="0">
                <a:solidFill>
                  <a:srgbClr val="000000"/>
                </a:solidFill>
                <a:cs typeface="Times New Roman"/>
              </a:rPr>
              <a:t>238</a:t>
            </a:r>
            <a:r>
              <a:rPr lang="en-US" sz="2800" dirty="0" smtClean="0">
                <a:solidFill>
                  <a:srgbClr val="000000"/>
                </a:solidFill>
                <a:cs typeface="Times New Roman"/>
              </a:rPr>
              <a:t> people </a:t>
            </a:r>
            <a:r>
              <a:rPr lang="en-US" sz="2800" dirty="0">
                <a:solidFill>
                  <a:srgbClr val="000000"/>
                </a:solidFill>
                <a:cs typeface="Times New Roman"/>
              </a:rPr>
              <a:t>responded to the survey. </a:t>
            </a:r>
            <a:endParaRPr lang="en-US" sz="2800" dirty="0" smtClean="0">
              <a:solidFill>
                <a:srgbClr val="000000"/>
              </a:solidFill>
              <a:cs typeface="Times New Roman"/>
            </a:endParaRPr>
          </a:p>
          <a:p>
            <a:pPr marL="0" indent="0">
              <a:buNone/>
            </a:pPr>
            <a:r>
              <a:rPr lang="en-US" dirty="0" smtClean="0">
                <a:solidFill>
                  <a:srgbClr val="000000"/>
                </a:solidFill>
                <a:cs typeface="Times New Roman"/>
              </a:rPr>
              <a:t>This </a:t>
            </a:r>
            <a:r>
              <a:rPr lang="en-US" dirty="0">
                <a:solidFill>
                  <a:srgbClr val="000000"/>
                </a:solidFill>
                <a:cs typeface="Times New Roman"/>
              </a:rPr>
              <a:t>included representation from </a:t>
            </a:r>
            <a:r>
              <a:rPr lang="en-US" u="sng" dirty="0" smtClean="0">
                <a:solidFill>
                  <a:srgbClr val="000000"/>
                </a:solidFill>
                <a:cs typeface="Times New Roman"/>
              </a:rPr>
              <a:t>32 </a:t>
            </a:r>
            <a:r>
              <a:rPr lang="en-US" u="sng" dirty="0">
                <a:solidFill>
                  <a:srgbClr val="000000"/>
                </a:solidFill>
                <a:cs typeface="Times New Roman"/>
              </a:rPr>
              <a:t>states and 1 </a:t>
            </a:r>
            <a:r>
              <a:rPr lang="en-US" u="sng" dirty="0" smtClean="0">
                <a:solidFill>
                  <a:srgbClr val="000000"/>
                </a:solidFill>
                <a:cs typeface="Times New Roman"/>
              </a:rPr>
              <a:t>territory</a:t>
            </a:r>
            <a:r>
              <a:rPr lang="en-US" dirty="0" smtClean="0">
                <a:solidFill>
                  <a:srgbClr val="000000"/>
                </a:solidFill>
                <a:cs typeface="Times New Roman"/>
              </a:rPr>
              <a:t>.</a:t>
            </a:r>
            <a:endParaRPr lang="en-US" dirty="0">
              <a:solidFill>
                <a:srgbClr val="000000"/>
              </a:solidFill>
              <a:cs typeface="Times New Roman"/>
            </a:endParaRPr>
          </a:p>
        </p:txBody>
      </p:sp>
      <p:sp>
        <p:nvSpPr>
          <p:cNvPr id="2" name="Title 1"/>
          <p:cNvSpPr>
            <a:spLocks noGrp="1"/>
          </p:cNvSpPr>
          <p:nvPr>
            <p:ph type="title"/>
          </p:nvPr>
        </p:nvSpPr>
        <p:spPr/>
        <p:txBody>
          <a:bodyPr>
            <a:normAutofit/>
          </a:bodyPr>
          <a:lstStyle/>
          <a:p>
            <a:r>
              <a:rPr lang="en-US" b="1" dirty="0" smtClean="0">
                <a:ln>
                  <a:solidFill>
                    <a:schemeClr val="tx1"/>
                  </a:solidFill>
                </a:ln>
                <a:cs typeface="Times New Roman"/>
              </a:rPr>
              <a:t>The Survey: Respondents  </a:t>
            </a:r>
            <a:endParaRPr lang="en-US" b="1" dirty="0">
              <a:ln>
                <a:solidFill>
                  <a:schemeClr val="tx1"/>
                </a:solidFill>
              </a:ln>
              <a:cs typeface="Times New Roman"/>
            </a:endParaRPr>
          </a:p>
        </p:txBody>
      </p:sp>
    </p:spTree>
    <p:extLst>
      <p:ext uri="{BB962C8B-B14F-4D97-AF65-F5344CB8AC3E}">
        <p14:creationId xmlns:p14="http://schemas.microsoft.com/office/powerpoint/2010/main" val="227200946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n>
                  <a:solidFill>
                    <a:schemeClr val="tx1"/>
                  </a:solidFill>
                </a:ln>
                <a:cs typeface="Times New Roman"/>
              </a:rPr>
              <a:t>The Survey: Roles </a:t>
            </a:r>
            <a:endParaRPr lang="en-US" sz="3600" b="1" dirty="0">
              <a:ln>
                <a:solidFill>
                  <a:schemeClr val="tx1"/>
                </a:solidFill>
              </a:ln>
              <a:cs typeface="Times New Roman"/>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70293020"/>
              </p:ext>
            </p:extLst>
          </p:nvPr>
        </p:nvGraphicFramePr>
        <p:xfrm>
          <a:off x="457200" y="1600200"/>
          <a:ext cx="8229068" cy="4058252"/>
        </p:xfrm>
        <a:graphic>
          <a:graphicData uri="http://schemas.openxmlformats.org/drawingml/2006/table">
            <a:tbl>
              <a:tblPr firstRow="1" bandRow="1">
                <a:tableStyleId>{3B4B98B0-60AC-42C2-AFA5-B58CD77FA1E5}</a:tableStyleId>
              </a:tblPr>
              <a:tblGrid>
                <a:gridCol w="5642800"/>
                <a:gridCol w="1184924"/>
                <a:gridCol w="1401344"/>
              </a:tblGrid>
              <a:tr h="381817">
                <a:tc>
                  <a:txBody>
                    <a:bodyPr/>
                    <a:lstStyle/>
                    <a:p>
                      <a:r>
                        <a:rPr lang="en-US" sz="1800" dirty="0" smtClean="0">
                          <a:latin typeface="Times New Roman"/>
                          <a:cs typeface="Times New Roman"/>
                        </a:rPr>
                        <a:t>Roles</a:t>
                      </a:r>
                      <a:endParaRPr lang="en-US" sz="1800" dirty="0">
                        <a:latin typeface="Times New Roman"/>
                        <a:cs typeface="Times New Roman"/>
                      </a:endParaRPr>
                    </a:p>
                  </a:txBody>
                  <a:tcPr marL="88256" marR="88256"/>
                </a:tc>
                <a:tc>
                  <a:txBody>
                    <a:bodyPr/>
                    <a:lstStyle/>
                    <a:p>
                      <a:pPr algn="ctr"/>
                      <a:r>
                        <a:rPr lang="en-US" sz="1800" b="1" dirty="0" smtClean="0">
                          <a:latin typeface="Times New Roman"/>
                          <a:cs typeface="Times New Roman"/>
                        </a:rPr>
                        <a:t>N</a:t>
                      </a:r>
                      <a:endParaRPr lang="en-US" sz="1800" b="1" dirty="0">
                        <a:latin typeface="Times New Roman"/>
                        <a:cs typeface="Times New Roman"/>
                      </a:endParaRPr>
                    </a:p>
                  </a:txBody>
                  <a:tcPr marL="88256" marR="88256"/>
                </a:tc>
                <a:tc>
                  <a:txBody>
                    <a:bodyPr/>
                    <a:lstStyle/>
                    <a:p>
                      <a:pPr algn="ctr"/>
                      <a:r>
                        <a:rPr lang="en-US" sz="1800" b="1" dirty="0" smtClean="0">
                          <a:latin typeface="Times New Roman"/>
                          <a:cs typeface="Times New Roman"/>
                        </a:rPr>
                        <a:t>%</a:t>
                      </a:r>
                      <a:endParaRPr lang="en-US" sz="1800" b="1" dirty="0">
                        <a:latin typeface="Times New Roman"/>
                        <a:cs typeface="Times New Roman"/>
                      </a:endParaRPr>
                    </a:p>
                  </a:txBody>
                  <a:tcPr marL="88256" marR="88256"/>
                </a:tc>
              </a:tr>
              <a:tr h="648087">
                <a:tc>
                  <a:txBody>
                    <a:bodyPr/>
                    <a:lstStyle/>
                    <a:p>
                      <a:pPr marL="228600" marR="0" indent="-228600">
                        <a:spcBef>
                          <a:spcPts val="0"/>
                        </a:spcBef>
                        <a:spcAft>
                          <a:spcPts val="0"/>
                        </a:spcAft>
                      </a:pPr>
                      <a:r>
                        <a:rPr lang="en-US" sz="2000" dirty="0">
                          <a:effectLst/>
                          <a:latin typeface="Times New Roman"/>
                          <a:cs typeface="Times New Roman"/>
                        </a:rPr>
                        <a:t>School District Special Education Preschool Coordinator or Child Find Coordinator</a:t>
                      </a:r>
                      <a:endParaRPr lang="en-US" sz="2000"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50</a:t>
                      </a:r>
                      <a:endParaRPr lang="en-US" sz="2000" b="1"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21.0%</a:t>
                      </a:r>
                      <a:endParaRPr lang="en-US" sz="2000" b="1" dirty="0">
                        <a:solidFill>
                          <a:srgbClr val="000000"/>
                        </a:solidFill>
                        <a:effectLst/>
                        <a:latin typeface="Times New Roman"/>
                        <a:ea typeface="ＭＳ 明朝"/>
                        <a:cs typeface="Times New Roman"/>
                      </a:endParaRPr>
                    </a:p>
                  </a:txBody>
                  <a:tcPr marL="66192" marR="66192" marT="0" marB="0"/>
                </a:tc>
              </a:tr>
              <a:tr h="423326">
                <a:tc>
                  <a:txBody>
                    <a:bodyPr/>
                    <a:lstStyle/>
                    <a:p>
                      <a:pPr marL="228600" marR="0" indent="-228600">
                        <a:spcBef>
                          <a:spcPts val="0"/>
                        </a:spcBef>
                        <a:spcAft>
                          <a:spcPts val="0"/>
                        </a:spcAft>
                      </a:pPr>
                      <a:r>
                        <a:rPr lang="en-US" sz="2000" dirty="0">
                          <a:effectLst/>
                          <a:latin typeface="Times New Roman"/>
                          <a:cs typeface="Times New Roman"/>
                        </a:rPr>
                        <a:t>School District Special Education Director </a:t>
                      </a:r>
                      <a:endParaRPr lang="en-US" sz="2000"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49</a:t>
                      </a:r>
                      <a:endParaRPr lang="en-US" sz="2000" b="1"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20.6%</a:t>
                      </a:r>
                      <a:endParaRPr lang="en-US" sz="2000" b="1" dirty="0">
                        <a:solidFill>
                          <a:srgbClr val="000000"/>
                        </a:solidFill>
                        <a:effectLst/>
                        <a:latin typeface="Times New Roman"/>
                        <a:ea typeface="ＭＳ 明朝"/>
                        <a:cs typeface="Times New Roman"/>
                      </a:endParaRPr>
                    </a:p>
                  </a:txBody>
                  <a:tcPr marL="66192" marR="66192" marT="0" marB="0"/>
                </a:tc>
              </a:tr>
              <a:tr h="380995">
                <a:tc>
                  <a:txBody>
                    <a:bodyPr/>
                    <a:lstStyle/>
                    <a:p>
                      <a:pPr marL="228600" marR="0" indent="-228600">
                        <a:spcBef>
                          <a:spcPts val="0"/>
                        </a:spcBef>
                        <a:spcAft>
                          <a:spcPts val="0"/>
                        </a:spcAft>
                      </a:pPr>
                      <a:r>
                        <a:rPr lang="en-US" sz="2000" dirty="0">
                          <a:effectLst/>
                          <a:latin typeface="Times New Roman"/>
                          <a:cs typeface="Times New Roman"/>
                        </a:rPr>
                        <a:t>School District Early Childhood Administrator</a:t>
                      </a:r>
                      <a:endParaRPr lang="en-US" sz="2000"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38</a:t>
                      </a:r>
                      <a:endParaRPr lang="en-US" sz="2000" b="1"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smtClean="0">
                          <a:effectLst/>
                          <a:latin typeface="Times New Roman"/>
                          <a:cs typeface="Times New Roman"/>
                        </a:rPr>
                        <a:t>16.0%</a:t>
                      </a:r>
                      <a:endParaRPr lang="en-US" sz="2000" b="1" dirty="0">
                        <a:solidFill>
                          <a:srgbClr val="000000"/>
                        </a:solidFill>
                        <a:effectLst/>
                        <a:latin typeface="Times New Roman"/>
                        <a:ea typeface="ＭＳ 明朝"/>
                        <a:cs typeface="Times New Roman"/>
                      </a:endParaRPr>
                    </a:p>
                  </a:txBody>
                  <a:tcPr marL="66192" marR="66192" marT="0" marB="0"/>
                </a:tc>
              </a:tr>
              <a:tr h="351752">
                <a:tc>
                  <a:txBody>
                    <a:bodyPr/>
                    <a:lstStyle/>
                    <a:p>
                      <a:pPr marL="228600" marR="0" indent="-228600">
                        <a:spcBef>
                          <a:spcPts val="0"/>
                        </a:spcBef>
                        <a:spcAft>
                          <a:spcPts val="0"/>
                        </a:spcAft>
                      </a:pPr>
                      <a:r>
                        <a:rPr lang="en-US" sz="2000" dirty="0">
                          <a:effectLst/>
                          <a:latin typeface="Times New Roman"/>
                          <a:cs typeface="Times New Roman"/>
                        </a:rPr>
                        <a:t>State Section 619/IDEA Preschool Coordinator</a:t>
                      </a:r>
                      <a:endParaRPr lang="en-US" sz="2000"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35</a:t>
                      </a:r>
                      <a:endParaRPr lang="en-US" sz="2000" b="1"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14.7%</a:t>
                      </a:r>
                      <a:endParaRPr lang="en-US" sz="2000" b="1" dirty="0">
                        <a:solidFill>
                          <a:srgbClr val="000000"/>
                        </a:solidFill>
                        <a:effectLst/>
                        <a:latin typeface="Times New Roman"/>
                        <a:ea typeface="ＭＳ 明朝"/>
                        <a:cs typeface="Times New Roman"/>
                      </a:endParaRPr>
                    </a:p>
                  </a:txBody>
                  <a:tcPr marL="66192" marR="66192" marT="0" marB="0"/>
                </a:tc>
              </a:tr>
              <a:tr h="374455">
                <a:tc>
                  <a:txBody>
                    <a:bodyPr/>
                    <a:lstStyle/>
                    <a:p>
                      <a:pPr marL="228600" marR="0" indent="-228600">
                        <a:spcBef>
                          <a:spcPts val="0"/>
                        </a:spcBef>
                        <a:spcAft>
                          <a:spcPts val="0"/>
                        </a:spcAft>
                      </a:pPr>
                      <a:r>
                        <a:rPr lang="en-US" sz="2000" dirty="0">
                          <a:effectLst/>
                          <a:latin typeface="Times New Roman"/>
                          <a:cs typeface="Times New Roman"/>
                        </a:rPr>
                        <a:t>Head Start Administrator</a:t>
                      </a:r>
                      <a:endParaRPr lang="en-US" sz="2000"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24</a:t>
                      </a:r>
                      <a:endParaRPr lang="en-US" sz="2000" b="1"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10.1%</a:t>
                      </a:r>
                      <a:endParaRPr lang="en-US" sz="2000" b="1" dirty="0">
                        <a:solidFill>
                          <a:srgbClr val="000000"/>
                        </a:solidFill>
                        <a:effectLst/>
                        <a:latin typeface="Times New Roman"/>
                        <a:ea typeface="ＭＳ 明朝"/>
                        <a:cs typeface="Times New Roman"/>
                      </a:endParaRPr>
                    </a:p>
                  </a:txBody>
                  <a:tcPr marL="66192" marR="66192" marT="0" marB="0"/>
                </a:tc>
              </a:tr>
              <a:tr h="374455">
                <a:tc>
                  <a:txBody>
                    <a:bodyPr/>
                    <a:lstStyle/>
                    <a:p>
                      <a:pPr marL="228600" marR="0" indent="-228600">
                        <a:spcBef>
                          <a:spcPts val="0"/>
                        </a:spcBef>
                        <a:spcAft>
                          <a:spcPts val="0"/>
                        </a:spcAft>
                      </a:pPr>
                      <a:r>
                        <a:rPr lang="en-US" sz="2000" dirty="0">
                          <a:effectLst/>
                          <a:latin typeface="Times New Roman"/>
                          <a:cs typeface="Times New Roman"/>
                        </a:rPr>
                        <a:t>ECSE/Sped Teacher/Consultant</a:t>
                      </a:r>
                      <a:endParaRPr lang="en-US" sz="2000"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17</a:t>
                      </a:r>
                      <a:endParaRPr lang="en-US" sz="2000" b="1"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7.1%</a:t>
                      </a:r>
                      <a:endParaRPr lang="en-US" sz="2000" b="1" dirty="0">
                        <a:solidFill>
                          <a:srgbClr val="000000"/>
                        </a:solidFill>
                        <a:effectLst/>
                        <a:latin typeface="Times New Roman"/>
                        <a:ea typeface="ＭＳ 明朝"/>
                        <a:cs typeface="Times New Roman"/>
                      </a:endParaRPr>
                    </a:p>
                  </a:txBody>
                  <a:tcPr marL="66192" marR="66192" marT="0" marB="0"/>
                </a:tc>
              </a:tr>
              <a:tr h="374455">
                <a:tc>
                  <a:txBody>
                    <a:bodyPr/>
                    <a:lstStyle/>
                    <a:p>
                      <a:pPr marL="228600" marR="0" indent="-228600">
                        <a:spcBef>
                          <a:spcPts val="0"/>
                        </a:spcBef>
                        <a:spcAft>
                          <a:spcPts val="0"/>
                        </a:spcAft>
                      </a:pPr>
                      <a:r>
                        <a:rPr lang="en-US" sz="2000" dirty="0">
                          <a:effectLst/>
                          <a:latin typeface="Times New Roman"/>
                          <a:cs typeface="Times New Roman"/>
                        </a:rPr>
                        <a:t>State Special Education Director</a:t>
                      </a:r>
                      <a:endParaRPr lang="en-US" sz="2000"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10</a:t>
                      </a:r>
                      <a:endParaRPr lang="en-US" sz="2000" b="1"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4.2%</a:t>
                      </a:r>
                      <a:endParaRPr lang="en-US" sz="2000" b="1" dirty="0">
                        <a:solidFill>
                          <a:srgbClr val="000000"/>
                        </a:solidFill>
                        <a:effectLst/>
                        <a:latin typeface="Times New Roman"/>
                        <a:ea typeface="ＭＳ 明朝"/>
                        <a:cs typeface="Times New Roman"/>
                      </a:endParaRPr>
                    </a:p>
                  </a:txBody>
                  <a:tcPr marL="66192" marR="66192" marT="0" marB="0"/>
                </a:tc>
              </a:tr>
              <a:tr h="374455">
                <a:tc>
                  <a:txBody>
                    <a:bodyPr/>
                    <a:lstStyle/>
                    <a:p>
                      <a:pPr marL="228600" marR="0" indent="-228600">
                        <a:spcBef>
                          <a:spcPts val="0"/>
                        </a:spcBef>
                        <a:spcAft>
                          <a:spcPts val="0"/>
                        </a:spcAft>
                      </a:pPr>
                      <a:r>
                        <a:rPr lang="en-US" sz="2000" dirty="0">
                          <a:effectLst/>
                          <a:latin typeface="Times New Roman"/>
                          <a:cs typeface="Times New Roman"/>
                        </a:rPr>
                        <a:t>School Principal</a:t>
                      </a:r>
                      <a:endParaRPr lang="en-US" sz="2000"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7</a:t>
                      </a:r>
                      <a:endParaRPr lang="en-US" sz="2000" b="1"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2.9%</a:t>
                      </a:r>
                      <a:endParaRPr lang="en-US" sz="2000" b="1" dirty="0">
                        <a:solidFill>
                          <a:srgbClr val="000000"/>
                        </a:solidFill>
                        <a:effectLst/>
                        <a:latin typeface="Times New Roman"/>
                        <a:ea typeface="ＭＳ 明朝"/>
                        <a:cs typeface="Times New Roman"/>
                      </a:endParaRPr>
                    </a:p>
                  </a:txBody>
                  <a:tcPr marL="66192" marR="66192" marT="0" marB="0"/>
                </a:tc>
              </a:tr>
              <a:tr h="374455">
                <a:tc>
                  <a:txBody>
                    <a:bodyPr/>
                    <a:lstStyle/>
                    <a:p>
                      <a:pPr marL="228600" marR="0" indent="-228600">
                        <a:spcBef>
                          <a:spcPts val="0"/>
                        </a:spcBef>
                        <a:spcAft>
                          <a:spcPts val="0"/>
                        </a:spcAft>
                      </a:pPr>
                      <a:r>
                        <a:rPr lang="en-US" sz="2000" dirty="0">
                          <a:effectLst/>
                          <a:latin typeface="Times New Roman"/>
                          <a:cs typeface="Times New Roman"/>
                        </a:rPr>
                        <a:t>School Psychologist</a:t>
                      </a:r>
                      <a:endParaRPr lang="en-US" sz="2000"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3</a:t>
                      </a:r>
                      <a:endParaRPr lang="en-US" sz="2000" b="1" dirty="0">
                        <a:solidFill>
                          <a:srgbClr val="000000"/>
                        </a:solidFill>
                        <a:effectLst/>
                        <a:latin typeface="Times New Roman"/>
                        <a:ea typeface="ＭＳ 明朝"/>
                        <a:cs typeface="Times New Roman"/>
                      </a:endParaRPr>
                    </a:p>
                  </a:txBody>
                  <a:tcPr marL="66192" marR="66192" marT="0" marB="0"/>
                </a:tc>
                <a:tc>
                  <a:txBody>
                    <a:bodyPr/>
                    <a:lstStyle/>
                    <a:p>
                      <a:pPr marL="0" marR="0" algn="ctr">
                        <a:spcBef>
                          <a:spcPts val="0"/>
                        </a:spcBef>
                        <a:spcAft>
                          <a:spcPts val="0"/>
                        </a:spcAft>
                      </a:pPr>
                      <a:r>
                        <a:rPr lang="en-US" sz="2000" b="1" dirty="0">
                          <a:effectLst/>
                          <a:latin typeface="Times New Roman"/>
                          <a:cs typeface="Times New Roman"/>
                        </a:rPr>
                        <a:t>1.3%</a:t>
                      </a:r>
                      <a:endParaRPr lang="en-US" sz="2000" b="1" dirty="0">
                        <a:solidFill>
                          <a:srgbClr val="000000"/>
                        </a:solidFill>
                        <a:effectLst/>
                        <a:latin typeface="Times New Roman"/>
                        <a:ea typeface="ＭＳ 明朝"/>
                        <a:cs typeface="Times New Roman"/>
                      </a:endParaRPr>
                    </a:p>
                  </a:txBody>
                  <a:tcPr marL="66192" marR="66192" marT="0" marB="0"/>
                </a:tc>
              </a:tr>
            </a:tbl>
          </a:graphicData>
        </a:graphic>
      </p:graphicFrame>
    </p:spTree>
    <p:extLst>
      <p:ext uri="{BB962C8B-B14F-4D97-AF65-F5344CB8AC3E}">
        <p14:creationId xmlns:p14="http://schemas.microsoft.com/office/powerpoint/2010/main" val="71217451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n>
                  <a:solidFill>
                    <a:schemeClr val="tx1"/>
                  </a:solidFill>
                </a:ln>
                <a:latin typeface="Times New Roman"/>
                <a:cs typeface="Times New Roman"/>
              </a:rPr>
              <a:t>What are the challenges to Early Childhood Inclusion? </a:t>
            </a:r>
            <a:endParaRPr lang="en-US" b="1" dirty="0">
              <a:ln>
                <a:solidFill>
                  <a:schemeClr val="tx1"/>
                </a:solidFill>
              </a:ln>
              <a:latin typeface="Times New Roman"/>
              <a:cs typeface="Times New Roman"/>
            </a:endParaRPr>
          </a:p>
        </p:txBody>
      </p:sp>
      <p:graphicFrame>
        <p:nvGraphicFramePr>
          <p:cNvPr id="3" name="Content Placeholder 4"/>
          <p:cNvGraphicFramePr>
            <a:graphicFrameLocks noGrp="1"/>
          </p:cNvGraphicFramePr>
          <p:nvPr>
            <p:ph idx="1"/>
            <p:extLst>
              <p:ext uri="{D42A27DB-BD31-4B8C-83A1-F6EECF244321}">
                <p14:modId xmlns:p14="http://schemas.microsoft.com/office/powerpoint/2010/main" val="2248072284"/>
              </p:ext>
            </p:extLst>
          </p:nvPr>
        </p:nvGraphicFramePr>
        <p:xfrm>
          <a:off x="457200" y="1600200"/>
          <a:ext cx="8229600" cy="4248403"/>
        </p:xfrm>
        <a:graphic>
          <a:graphicData uri="http://schemas.openxmlformats.org/drawingml/2006/table">
            <a:tbl>
              <a:tblPr firstRow="1" bandRow="1">
                <a:tableStyleId>{3B4B98B0-60AC-42C2-AFA5-B58CD77FA1E5}</a:tableStyleId>
              </a:tblPr>
              <a:tblGrid>
                <a:gridCol w="5151763"/>
                <a:gridCol w="1383993"/>
                <a:gridCol w="1693844"/>
              </a:tblGrid>
              <a:tr h="461073">
                <a:tc>
                  <a:txBody>
                    <a:bodyPr/>
                    <a:lstStyle/>
                    <a:p>
                      <a:r>
                        <a:rPr lang="en-US" sz="2400" dirty="0" smtClean="0">
                          <a:latin typeface="Times New Roman"/>
                          <a:cs typeface="Times New Roman"/>
                        </a:rPr>
                        <a:t>Challenge</a:t>
                      </a:r>
                      <a:endParaRPr lang="en-US" sz="2400" dirty="0">
                        <a:latin typeface="Times New Roman"/>
                        <a:cs typeface="Times New Roman"/>
                      </a:endParaRPr>
                    </a:p>
                  </a:txBody>
                  <a:tcPr marL="89237" marR="89237"/>
                </a:tc>
                <a:tc>
                  <a:txBody>
                    <a:bodyPr/>
                    <a:lstStyle/>
                    <a:p>
                      <a:pPr algn="ctr"/>
                      <a:r>
                        <a:rPr lang="en-US" sz="2400" b="1" dirty="0" smtClean="0">
                          <a:latin typeface="Times New Roman"/>
                          <a:cs typeface="Times New Roman"/>
                        </a:rPr>
                        <a:t>N</a:t>
                      </a:r>
                      <a:endParaRPr lang="en-US" sz="2400" b="1" dirty="0">
                        <a:latin typeface="Times New Roman"/>
                        <a:cs typeface="Times New Roman"/>
                      </a:endParaRPr>
                    </a:p>
                  </a:txBody>
                  <a:tcPr marL="89237" marR="89237"/>
                </a:tc>
                <a:tc>
                  <a:txBody>
                    <a:bodyPr/>
                    <a:lstStyle/>
                    <a:p>
                      <a:pPr algn="ctr"/>
                      <a:r>
                        <a:rPr lang="en-US" sz="2400" b="1" dirty="0" smtClean="0">
                          <a:latin typeface="Times New Roman"/>
                          <a:cs typeface="Times New Roman"/>
                        </a:rPr>
                        <a:t>%</a:t>
                      </a:r>
                      <a:endParaRPr lang="en-US" sz="2400" b="1" dirty="0">
                        <a:latin typeface="Times New Roman"/>
                        <a:cs typeface="Times New Roman"/>
                      </a:endParaRPr>
                    </a:p>
                  </a:txBody>
                  <a:tcPr marL="89237" marR="89237"/>
                </a:tc>
              </a:tr>
              <a:tr h="461073">
                <a:tc>
                  <a:txBody>
                    <a:bodyPr/>
                    <a:lstStyle/>
                    <a:p>
                      <a:r>
                        <a:rPr lang="en-US" sz="2400" dirty="0" smtClean="0">
                          <a:latin typeface="Times New Roman"/>
                          <a:cs typeface="Times New Roman"/>
                        </a:rPr>
                        <a:t>Attitudes &amp; Beliefs	</a:t>
                      </a:r>
                      <a:endParaRPr lang="en-US" sz="2400" dirty="0">
                        <a:latin typeface="Times New Roman"/>
                        <a:cs typeface="Times New Roman"/>
                      </a:endParaRPr>
                    </a:p>
                  </a:txBody>
                  <a:tcPr marL="89237" marR="89237"/>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71</a:t>
                      </a:r>
                      <a:endParaRPr lang="en-US" sz="2400" b="1" dirty="0">
                        <a:solidFill>
                          <a:srgbClr val="000000"/>
                        </a:solidFill>
                        <a:effectLst/>
                        <a:latin typeface="Times New Roman"/>
                        <a:ea typeface="ＭＳ 明朝"/>
                        <a:cs typeface="Times New Roman"/>
                      </a:endParaRPr>
                    </a:p>
                  </a:txBody>
                  <a:tcPr marL="66927" marR="66927" marT="0" marB="0" anchor="ctr"/>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29.8%</a:t>
                      </a:r>
                      <a:endParaRPr lang="en-US" sz="2400" b="1" dirty="0">
                        <a:solidFill>
                          <a:srgbClr val="000000"/>
                        </a:solidFill>
                        <a:effectLst/>
                        <a:latin typeface="Times New Roman"/>
                        <a:ea typeface="ＭＳ 明朝"/>
                        <a:cs typeface="Times New Roman"/>
                      </a:endParaRPr>
                    </a:p>
                  </a:txBody>
                  <a:tcPr marL="66927" marR="66927" marT="0" marB="0" anchor="ctr"/>
                </a:tc>
              </a:tr>
              <a:tr h="461073">
                <a:tc>
                  <a:txBody>
                    <a:bodyPr/>
                    <a:lstStyle/>
                    <a:p>
                      <a:r>
                        <a:rPr lang="en-US" sz="2400" dirty="0" smtClean="0">
                          <a:latin typeface="Times New Roman"/>
                          <a:cs typeface="Times New Roman"/>
                        </a:rPr>
                        <a:t>Fiscal &amp; contracting</a:t>
                      </a:r>
                      <a:endParaRPr lang="en-US" sz="2400" dirty="0">
                        <a:latin typeface="Times New Roman"/>
                        <a:cs typeface="Times New Roman"/>
                      </a:endParaRPr>
                    </a:p>
                  </a:txBody>
                  <a:tcPr marL="89237" marR="89237"/>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45</a:t>
                      </a:r>
                      <a:endParaRPr lang="en-US" sz="2400" b="1" dirty="0">
                        <a:solidFill>
                          <a:srgbClr val="000000"/>
                        </a:solidFill>
                        <a:effectLst/>
                        <a:latin typeface="Times New Roman"/>
                        <a:ea typeface="ＭＳ 明朝"/>
                        <a:cs typeface="Times New Roman"/>
                      </a:endParaRPr>
                    </a:p>
                  </a:txBody>
                  <a:tcPr marL="66927" marR="66927" marT="0" marB="0" anchor="ctr"/>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18.9%</a:t>
                      </a:r>
                      <a:endParaRPr lang="en-US" sz="2400" b="1" dirty="0">
                        <a:solidFill>
                          <a:srgbClr val="000000"/>
                        </a:solidFill>
                        <a:effectLst/>
                        <a:latin typeface="Times New Roman"/>
                        <a:ea typeface="ＭＳ 明朝"/>
                        <a:cs typeface="Times New Roman"/>
                      </a:endParaRPr>
                    </a:p>
                  </a:txBody>
                  <a:tcPr marL="66927" marR="66927" marT="0" marB="0" anchor="ctr"/>
                </a:tc>
              </a:tr>
              <a:tr h="559819">
                <a:tc>
                  <a:txBody>
                    <a:bodyPr/>
                    <a:lstStyle/>
                    <a:p>
                      <a:r>
                        <a:rPr lang="en-US" sz="2400" dirty="0" smtClean="0">
                          <a:latin typeface="Times New Roman"/>
                          <a:cs typeface="Times New Roman"/>
                        </a:rPr>
                        <a:t>Approval of non-public school setting</a:t>
                      </a:r>
                      <a:endParaRPr lang="en-US" sz="2400" dirty="0">
                        <a:latin typeface="Times New Roman"/>
                        <a:cs typeface="Times New Roman"/>
                      </a:endParaRPr>
                    </a:p>
                  </a:txBody>
                  <a:tcPr marL="89237" marR="89237"/>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37</a:t>
                      </a:r>
                      <a:endParaRPr lang="en-US" sz="2400" b="1" dirty="0">
                        <a:solidFill>
                          <a:srgbClr val="000000"/>
                        </a:solidFill>
                        <a:effectLst/>
                        <a:latin typeface="Times New Roman"/>
                        <a:ea typeface="ＭＳ 明朝"/>
                        <a:cs typeface="Times New Roman"/>
                      </a:endParaRPr>
                    </a:p>
                  </a:txBody>
                  <a:tcPr marL="66927" marR="66927" marT="0" marB="0" anchor="ctr"/>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15.5%</a:t>
                      </a:r>
                      <a:endParaRPr lang="en-US" sz="2400" b="1" dirty="0">
                        <a:solidFill>
                          <a:srgbClr val="000000"/>
                        </a:solidFill>
                        <a:effectLst/>
                        <a:latin typeface="Times New Roman"/>
                        <a:ea typeface="ＭＳ 明朝"/>
                        <a:cs typeface="Times New Roman"/>
                      </a:endParaRPr>
                    </a:p>
                  </a:txBody>
                  <a:tcPr marL="66927" marR="66927" marT="0" marB="0" anchor="ctr"/>
                </a:tc>
              </a:tr>
              <a:tr h="461073">
                <a:tc>
                  <a:txBody>
                    <a:bodyPr/>
                    <a:lstStyle/>
                    <a:p>
                      <a:r>
                        <a:rPr lang="en-US" sz="2400" dirty="0" smtClean="0">
                          <a:latin typeface="Times New Roman"/>
                          <a:cs typeface="Times New Roman"/>
                        </a:rPr>
                        <a:t>Transportation</a:t>
                      </a:r>
                      <a:endParaRPr lang="en-US" sz="2400" dirty="0">
                        <a:latin typeface="Times New Roman"/>
                        <a:cs typeface="Times New Roman"/>
                      </a:endParaRPr>
                    </a:p>
                  </a:txBody>
                  <a:tcPr marL="89237" marR="89237"/>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35</a:t>
                      </a:r>
                      <a:endParaRPr lang="en-US" sz="2400" b="1" dirty="0">
                        <a:solidFill>
                          <a:srgbClr val="000000"/>
                        </a:solidFill>
                        <a:effectLst/>
                        <a:latin typeface="Times New Roman"/>
                        <a:ea typeface="ＭＳ 明朝"/>
                        <a:cs typeface="Times New Roman"/>
                      </a:endParaRPr>
                    </a:p>
                  </a:txBody>
                  <a:tcPr marL="66927" marR="66927" marT="0" marB="0" anchor="ctr"/>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14.7%</a:t>
                      </a:r>
                      <a:endParaRPr lang="en-US" sz="2400" b="1" dirty="0">
                        <a:solidFill>
                          <a:srgbClr val="000000"/>
                        </a:solidFill>
                        <a:effectLst/>
                        <a:latin typeface="Times New Roman"/>
                        <a:ea typeface="ＭＳ 明朝"/>
                        <a:cs typeface="Times New Roman"/>
                      </a:endParaRPr>
                    </a:p>
                  </a:txBody>
                  <a:tcPr marL="66927" marR="66927" marT="0" marB="0" anchor="ctr"/>
                </a:tc>
              </a:tr>
              <a:tr h="461073">
                <a:tc>
                  <a:txBody>
                    <a:bodyPr/>
                    <a:lstStyle/>
                    <a:p>
                      <a:r>
                        <a:rPr lang="en-US" sz="2400" dirty="0" smtClean="0">
                          <a:latin typeface="Times New Roman"/>
                          <a:cs typeface="Times New Roman"/>
                        </a:rPr>
                        <a:t>Differing Curricula</a:t>
                      </a:r>
                      <a:endParaRPr lang="en-US" sz="2400" dirty="0">
                        <a:latin typeface="Times New Roman"/>
                        <a:cs typeface="Times New Roman"/>
                      </a:endParaRPr>
                    </a:p>
                  </a:txBody>
                  <a:tcPr marL="89237" marR="89237"/>
                </a:tc>
                <a:tc>
                  <a:txBody>
                    <a:bodyPr/>
                    <a:lstStyle/>
                    <a:p>
                      <a:pPr marL="0" marR="0" algn="ctr">
                        <a:spcBef>
                          <a:spcPts val="0"/>
                        </a:spcBef>
                        <a:spcAft>
                          <a:spcPts val="0"/>
                        </a:spcAft>
                      </a:pPr>
                      <a:r>
                        <a:rPr lang="en-US" sz="2400" b="1" dirty="0" smtClean="0">
                          <a:solidFill>
                            <a:srgbClr val="000000"/>
                          </a:solidFill>
                          <a:effectLst/>
                          <a:latin typeface="Times New Roman"/>
                          <a:ea typeface="ＭＳ 明朝"/>
                          <a:cs typeface="Times New Roman"/>
                        </a:rPr>
                        <a:t>35</a:t>
                      </a:r>
                      <a:endParaRPr lang="en-US" sz="2400" b="1" dirty="0">
                        <a:solidFill>
                          <a:srgbClr val="000000"/>
                        </a:solidFill>
                        <a:effectLst/>
                        <a:latin typeface="Times New Roman"/>
                        <a:ea typeface="ＭＳ 明朝"/>
                        <a:cs typeface="Times New Roman"/>
                      </a:endParaRPr>
                    </a:p>
                  </a:txBody>
                  <a:tcPr marL="66927" marR="66927"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000000"/>
                          </a:solidFill>
                          <a:effectLst/>
                          <a:latin typeface="Times New Roman"/>
                          <a:ea typeface="Times New Roman"/>
                          <a:cs typeface="Times New Roman"/>
                        </a:rPr>
                        <a:t>14.7%</a:t>
                      </a:r>
                      <a:endParaRPr lang="en-US" sz="2400" b="1" dirty="0" smtClean="0">
                        <a:solidFill>
                          <a:srgbClr val="000000"/>
                        </a:solidFill>
                        <a:effectLst/>
                        <a:latin typeface="Times New Roman"/>
                        <a:ea typeface="ＭＳ 明朝"/>
                        <a:cs typeface="Times New Roman"/>
                      </a:endParaRPr>
                    </a:p>
                  </a:txBody>
                  <a:tcPr marL="66927" marR="66927" marT="0" marB="0" anchor="ctr"/>
                </a:tc>
              </a:tr>
              <a:tr h="461073">
                <a:tc>
                  <a:txBody>
                    <a:bodyPr/>
                    <a:lstStyle/>
                    <a:p>
                      <a:r>
                        <a:rPr lang="en-US" sz="2400" dirty="0" smtClean="0">
                          <a:latin typeface="Times New Roman"/>
                          <a:cs typeface="Times New Roman"/>
                        </a:rPr>
                        <a:t>Personnel</a:t>
                      </a:r>
                      <a:endParaRPr lang="en-US" sz="2400" dirty="0">
                        <a:latin typeface="Times New Roman"/>
                        <a:cs typeface="Times New Roman"/>
                      </a:endParaRPr>
                    </a:p>
                  </a:txBody>
                  <a:tcPr marL="89237" marR="89237"/>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27</a:t>
                      </a:r>
                      <a:endParaRPr lang="en-US" sz="2400" b="1" dirty="0">
                        <a:solidFill>
                          <a:srgbClr val="000000"/>
                        </a:solidFill>
                        <a:effectLst/>
                        <a:latin typeface="Times New Roman"/>
                        <a:ea typeface="ＭＳ 明朝"/>
                        <a:cs typeface="Times New Roman"/>
                      </a:endParaRPr>
                    </a:p>
                  </a:txBody>
                  <a:tcPr marL="66927" marR="66927" marT="0" marB="0" anchor="ctr"/>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11.3%</a:t>
                      </a:r>
                      <a:endParaRPr lang="en-US" sz="2400" b="1" dirty="0">
                        <a:solidFill>
                          <a:srgbClr val="000000"/>
                        </a:solidFill>
                        <a:effectLst/>
                        <a:latin typeface="Times New Roman"/>
                        <a:ea typeface="ＭＳ 明朝"/>
                        <a:cs typeface="Times New Roman"/>
                      </a:endParaRPr>
                    </a:p>
                  </a:txBody>
                  <a:tcPr marL="66927" marR="66927" marT="0" marB="0" anchor="ctr"/>
                </a:tc>
              </a:tr>
              <a:tr h="461073">
                <a:tc>
                  <a:txBody>
                    <a:bodyPr/>
                    <a:lstStyle/>
                    <a:p>
                      <a:r>
                        <a:rPr lang="en-US" sz="2400" dirty="0" smtClean="0">
                          <a:latin typeface="Times New Roman"/>
                          <a:cs typeface="Times New Roman"/>
                        </a:rPr>
                        <a:t>Program Quality</a:t>
                      </a:r>
                      <a:r>
                        <a:rPr lang="en-US" sz="2400" baseline="0" dirty="0" smtClean="0">
                          <a:latin typeface="Times New Roman"/>
                          <a:cs typeface="Times New Roman"/>
                        </a:rPr>
                        <a:t> </a:t>
                      </a:r>
                      <a:endParaRPr lang="en-US" sz="2400" dirty="0">
                        <a:latin typeface="Times New Roman"/>
                        <a:cs typeface="Times New Roman"/>
                      </a:endParaRPr>
                    </a:p>
                  </a:txBody>
                  <a:tcPr marL="89237" marR="89237"/>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25</a:t>
                      </a:r>
                      <a:endParaRPr lang="en-US" sz="2400" b="1" dirty="0">
                        <a:solidFill>
                          <a:srgbClr val="000000"/>
                        </a:solidFill>
                        <a:effectLst/>
                        <a:latin typeface="Times New Roman"/>
                        <a:ea typeface="ＭＳ 明朝"/>
                        <a:cs typeface="Times New Roman"/>
                      </a:endParaRPr>
                    </a:p>
                  </a:txBody>
                  <a:tcPr marL="66927" marR="66927" marT="0" marB="0" anchor="ctr"/>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10.5%</a:t>
                      </a:r>
                      <a:endParaRPr lang="en-US" sz="2400" b="1" dirty="0">
                        <a:solidFill>
                          <a:srgbClr val="000000"/>
                        </a:solidFill>
                        <a:effectLst/>
                        <a:latin typeface="Times New Roman"/>
                        <a:ea typeface="ＭＳ 明朝"/>
                        <a:cs typeface="Times New Roman"/>
                      </a:endParaRPr>
                    </a:p>
                  </a:txBody>
                  <a:tcPr marL="66927" marR="66927" marT="0" marB="0" anchor="ctr"/>
                </a:tc>
              </a:tr>
              <a:tr h="461073">
                <a:tc>
                  <a:txBody>
                    <a:bodyPr/>
                    <a:lstStyle/>
                    <a:p>
                      <a:r>
                        <a:rPr lang="en-US" sz="2400" dirty="0" smtClean="0">
                          <a:latin typeface="Times New Roman"/>
                          <a:cs typeface="Times New Roman"/>
                        </a:rPr>
                        <a:t>Conflicting policies</a:t>
                      </a:r>
                      <a:endParaRPr lang="en-US" sz="2400" dirty="0">
                        <a:latin typeface="Times New Roman"/>
                        <a:cs typeface="Times New Roman"/>
                      </a:endParaRPr>
                    </a:p>
                  </a:txBody>
                  <a:tcPr marL="89237" marR="89237"/>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23</a:t>
                      </a:r>
                      <a:endParaRPr lang="en-US" sz="2400" b="1" dirty="0">
                        <a:solidFill>
                          <a:srgbClr val="000000"/>
                        </a:solidFill>
                        <a:effectLst/>
                        <a:latin typeface="Times New Roman"/>
                        <a:ea typeface="ＭＳ 明朝"/>
                        <a:cs typeface="Times New Roman"/>
                      </a:endParaRPr>
                    </a:p>
                  </a:txBody>
                  <a:tcPr marL="66927" marR="66927" marT="0" marB="0" anchor="ctr"/>
                </a:tc>
                <a:tc>
                  <a:txBody>
                    <a:bodyPr/>
                    <a:lstStyle/>
                    <a:p>
                      <a:pPr marL="0" marR="0" algn="ctr">
                        <a:spcBef>
                          <a:spcPts val="0"/>
                        </a:spcBef>
                        <a:spcAft>
                          <a:spcPts val="0"/>
                        </a:spcAft>
                      </a:pPr>
                      <a:r>
                        <a:rPr lang="en-US" sz="2400" b="1" dirty="0">
                          <a:solidFill>
                            <a:srgbClr val="000000"/>
                          </a:solidFill>
                          <a:effectLst/>
                          <a:latin typeface="Times New Roman"/>
                          <a:ea typeface="Times New Roman"/>
                          <a:cs typeface="Times New Roman"/>
                        </a:rPr>
                        <a:t>9.7%</a:t>
                      </a:r>
                      <a:endParaRPr lang="en-US" sz="2400" b="1" dirty="0">
                        <a:solidFill>
                          <a:srgbClr val="000000"/>
                        </a:solidFill>
                        <a:effectLst/>
                        <a:latin typeface="Times New Roman"/>
                        <a:ea typeface="ＭＳ 明朝"/>
                        <a:cs typeface="Times New Roman"/>
                      </a:endParaRPr>
                    </a:p>
                  </a:txBody>
                  <a:tcPr marL="66927" marR="66927" marT="0" marB="0" anchor="ctr"/>
                </a:tc>
              </a:tr>
            </a:tbl>
          </a:graphicData>
        </a:graphic>
      </p:graphicFrame>
    </p:spTree>
    <p:extLst>
      <p:ext uri="{BB962C8B-B14F-4D97-AF65-F5344CB8AC3E}">
        <p14:creationId xmlns:p14="http://schemas.microsoft.com/office/powerpoint/2010/main" val="112829406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n>
                  <a:solidFill>
                    <a:schemeClr val="tx1"/>
                  </a:solidFill>
                </a:ln>
                <a:cs typeface="Times New Roman"/>
              </a:rPr>
              <a:t>Comparison to 1993 Survey</a:t>
            </a:r>
          </a:p>
        </p:txBody>
      </p:sp>
      <p:graphicFrame>
        <p:nvGraphicFramePr>
          <p:cNvPr id="3" name="Content Placeholder 4"/>
          <p:cNvGraphicFramePr>
            <a:graphicFrameLocks noGrp="1"/>
          </p:cNvGraphicFramePr>
          <p:nvPr>
            <p:ph idx="1"/>
            <p:extLst>
              <p:ext uri="{D42A27DB-BD31-4B8C-83A1-F6EECF244321}">
                <p14:modId xmlns:p14="http://schemas.microsoft.com/office/powerpoint/2010/main" val="3242802375"/>
              </p:ext>
            </p:extLst>
          </p:nvPr>
        </p:nvGraphicFramePr>
        <p:xfrm>
          <a:off x="457200" y="1600200"/>
          <a:ext cx="8229599" cy="4225183"/>
        </p:xfrm>
        <a:graphic>
          <a:graphicData uri="http://schemas.openxmlformats.org/drawingml/2006/table">
            <a:tbl>
              <a:tblPr firstRow="1" bandRow="1">
                <a:tableStyleId>{3B4B98B0-60AC-42C2-AFA5-B58CD77FA1E5}</a:tableStyleId>
              </a:tblPr>
              <a:tblGrid>
                <a:gridCol w="4883921"/>
                <a:gridCol w="1672839"/>
                <a:gridCol w="1672839"/>
              </a:tblGrid>
              <a:tr h="461073">
                <a:tc>
                  <a:txBody>
                    <a:bodyPr/>
                    <a:lstStyle/>
                    <a:p>
                      <a:r>
                        <a:rPr lang="en-US" sz="2400" dirty="0" smtClean="0">
                          <a:latin typeface="Times New Roman"/>
                          <a:cs typeface="Times New Roman"/>
                        </a:rPr>
                        <a:t>Challenge</a:t>
                      </a:r>
                      <a:endParaRPr lang="en-US" sz="2400" dirty="0">
                        <a:latin typeface="Times New Roman"/>
                        <a:cs typeface="Times New Roman"/>
                      </a:endParaRPr>
                    </a:p>
                  </a:txBody>
                  <a:tcPr marL="83455" marR="83455"/>
                </a:tc>
                <a:tc>
                  <a:txBody>
                    <a:bodyPr/>
                    <a:lstStyle/>
                    <a:p>
                      <a:pPr algn="ctr"/>
                      <a:r>
                        <a:rPr lang="en-US" sz="2400" dirty="0" smtClean="0">
                          <a:latin typeface="Times New Roman"/>
                          <a:cs typeface="Times New Roman"/>
                        </a:rPr>
                        <a:t>1993</a:t>
                      </a:r>
                      <a:r>
                        <a:rPr lang="en-US" sz="2400" baseline="0" dirty="0" smtClean="0">
                          <a:latin typeface="Times New Roman"/>
                          <a:cs typeface="Times New Roman"/>
                        </a:rPr>
                        <a:t> Rank</a:t>
                      </a:r>
                      <a:endParaRPr lang="en-US" sz="2400" dirty="0">
                        <a:latin typeface="Times New Roman"/>
                        <a:cs typeface="Times New Roman"/>
                      </a:endParaRPr>
                    </a:p>
                  </a:txBody>
                  <a:tcPr marL="83455" marR="83455"/>
                </a:tc>
                <a:tc>
                  <a:txBody>
                    <a:bodyPr/>
                    <a:lstStyle/>
                    <a:p>
                      <a:pPr algn="ctr"/>
                      <a:r>
                        <a:rPr lang="en-US" sz="2400" dirty="0" smtClean="0">
                          <a:latin typeface="Times New Roman"/>
                          <a:cs typeface="Times New Roman"/>
                        </a:rPr>
                        <a:t>2014</a:t>
                      </a:r>
                      <a:r>
                        <a:rPr lang="en-US" sz="2400" baseline="0" dirty="0" smtClean="0">
                          <a:latin typeface="Times New Roman"/>
                          <a:cs typeface="Times New Roman"/>
                        </a:rPr>
                        <a:t> Rank</a:t>
                      </a:r>
                      <a:endParaRPr lang="en-US" sz="2400" dirty="0">
                        <a:latin typeface="Times New Roman"/>
                        <a:cs typeface="Times New Roman"/>
                      </a:endParaRPr>
                    </a:p>
                  </a:txBody>
                  <a:tcPr marL="83455" marR="83455"/>
                </a:tc>
              </a:tr>
              <a:tr h="461073">
                <a:tc>
                  <a:txBody>
                    <a:bodyPr/>
                    <a:lstStyle/>
                    <a:p>
                      <a:r>
                        <a:rPr lang="en-US" sz="2400" dirty="0" smtClean="0">
                          <a:latin typeface="Times New Roman"/>
                          <a:cs typeface="Times New Roman"/>
                        </a:rPr>
                        <a:t>Attitudes &amp; Beliefs	</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2</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1</a:t>
                      </a:r>
                      <a:endParaRPr lang="en-US" sz="2400" b="0" dirty="0">
                        <a:solidFill>
                          <a:srgbClr val="000000"/>
                        </a:solidFill>
                        <a:effectLst/>
                        <a:latin typeface="Times New Roman"/>
                        <a:ea typeface="ＭＳ 明朝"/>
                        <a:cs typeface="Times New Roman"/>
                      </a:endParaRPr>
                    </a:p>
                  </a:txBody>
                  <a:tcPr marL="62591" marR="62591" marT="0" marB="0" anchor="ctr"/>
                </a:tc>
              </a:tr>
              <a:tr h="461073">
                <a:tc>
                  <a:txBody>
                    <a:bodyPr/>
                    <a:lstStyle/>
                    <a:p>
                      <a:r>
                        <a:rPr lang="en-US" sz="2400" dirty="0" smtClean="0">
                          <a:latin typeface="Times New Roman"/>
                          <a:cs typeface="Times New Roman"/>
                        </a:rPr>
                        <a:t>Fiscal &amp; contracting</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3</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2</a:t>
                      </a:r>
                      <a:endParaRPr lang="en-US" sz="2400" b="0" dirty="0">
                        <a:solidFill>
                          <a:srgbClr val="000000"/>
                        </a:solidFill>
                        <a:effectLst/>
                        <a:latin typeface="Times New Roman"/>
                        <a:ea typeface="ＭＳ 明朝"/>
                        <a:cs typeface="Times New Roman"/>
                      </a:endParaRPr>
                    </a:p>
                  </a:txBody>
                  <a:tcPr marL="62591" marR="62591" marT="0" marB="0" anchor="ctr"/>
                </a:tc>
              </a:tr>
              <a:tr h="536599">
                <a:tc>
                  <a:txBody>
                    <a:bodyPr/>
                    <a:lstStyle/>
                    <a:p>
                      <a:r>
                        <a:rPr lang="en-US" sz="2400" dirty="0" smtClean="0">
                          <a:latin typeface="Times New Roman"/>
                          <a:cs typeface="Times New Roman"/>
                        </a:rPr>
                        <a:t>Approval of non-public school setting</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5</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3</a:t>
                      </a:r>
                      <a:endParaRPr lang="en-US" sz="2400" b="0" dirty="0">
                        <a:solidFill>
                          <a:srgbClr val="000000"/>
                        </a:solidFill>
                        <a:effectLst/>
                        <a:latin typeface="Times New Roman"/>
                        <a:ea typeface="ＭＳ 明朝"/>
                        <a:cs typeface="Times New Roman"/>
                      </a:endParaRPr>
                    </a:p>
                  </a:txBody>
                  <a:tcPr marL="62591" marR="62591" marT="0" marB="0" anchor="ctr"/>
                </a:tc>
              </a:tr>
              <a:tr h="461073">
                <a:tc>
                  <a:txBody>
                    <a:bodyPr/>
                    <a:lstStyle/>
                    <a:p>
                      <a:r>
                        <a:rPr lang="en-US" sz="2400" dirty="0" smtClean="0">
                          <a:latin typeface="Times New Roman"/>
                          <a:cs typeface="Times New Roman"/>
                        </a:rPr>
                        <a:t>Transportation</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7</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4</a:t>
                      </a:r>
                      <a:endParaRPr lang="en-US" sz="2400" b="0" dirty="0">
                        <a:solidFill>
                          <a:srgbClr val="000000"/>
                        </a:solidFill>
                        <a:effectLst/>
                        <a:latin typeface="Times New Roman"/>
                        <a:ea typeface="ＭＳ 明朝"/>
                        <a:cs typeface="Times New Roman"/>
                      </a:endParaRPr>
                    </a:p>
                  </a:txBody>
                  <a:tcPr marL="62591" marR="62591" marT="0" marB="0" anchor="ctr"/>
                </a:tc>
              </a:tr>
              <a:tr h="461073">
                <a:tc>
                  <a:txBody>
                    <a:bodyPr/>
                    <a:lstStyle/>
                    <a:p>
                      <a:r>
                        <a:rPr lang="en-US" sz="2400" dirty="0" smtClean="0">
                          <a:latin typeface="Times New Roman"/>
                          <a:cs typeface="Times New Roman"/>
                        </a:rPr>
                        <a:t>Differing Curricula</a:t>
                      </a:r>
                      <a:endParaRPr lang="en-US" sz="2400" dirty="0">
                        <a:latin typeface="Times New Roman"/>
                        <a:cs typeface="Times New Roman"/>
                      </a:endParaRPr>
                    </a:p>
                  </a:txBody>
                  <a:tcPr marL="83455" marR="8345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smtClean="0">
                          <a:solidFill>
                            <a:srgbClr val="000000"/>
                          </a:solidFill>
                          <a:effectLst/>
                          <a:latin typeface="Times New Roman"/>
                          <a:ea typeface="ＭＳ 明朝"/>
                          <a:cs typeface="Times New Roman"/>
                        </a:rPr>
                        <a:t>8</a:t>
                      </a: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5</a:t>
                      </a:r>
                      <a:endParaRPr lang="en-US" sz="2400" b="0" dirty="0">
                        <a:solidFill>
                          <a:srgbClr val="000000"/>
                        </a:solidFill>
                        <a:effectLst/>
                        <a:latin typeface="Times New Roman"/>
                        <a:ea typeface="ＭＳ 明朝"/>
                        <a:cs typeface="Times New Roman"/>
                      </a:endParaRPr>
                    </a:p>
                  </a:txBody>
                  <a:tcPr marL="62591" marR="62591" marT="0" marB="0" anchor="ctr"/>
                </a:tc>
              </a:tr>
              <a:tr h="461073">
                <a:tc>
                  <a:txBody>
                    <a:bodyPr/>
                    <a:lstStyle/>
                    <a:p>
                      <a:r>
                        <a:rPr lang="en-US" sz="2400" dirty="0" smtClean="0">
                          <a:latin typeface="Times New Roman"/>
                          <a:cs typeface="Times New Roman"/>
                        </a:rPr>
                        <a:t>Personnel</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1</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6</a:t>
                      </a:r>
                      <a:endParaRPr lang="en-US" sz="2400" b="0" dirty="0">
                        <a:solidFill>
                          <a:srgbClr val="000000"/>
                        </a:solidFill>
                        <a:effectLst/>
                        <a:latin typeface="Times New Roman"/>
                        <a:ea typeface="ＭＳ 明朝"/>
                        <a:cs typeface="Times New Roman"/>
                      </a:endParaRPr>
                    </a:p>
                  </a:txBody>
                  <a:tcPr marL="62591" marR="62591" marT="0" marB="0" anchor="ctr"/>
                </a:tc>
              </a:tr>
              <a:tr h="461073">
                <a:tc>
                  <a:txBody>
                    <a:bodyPr/>
                    <a:lstStyle/>
                    <a:p>
                      <a:r>
                        <a:rPr lang="en-US" sz="2400" dirty="0" smtClean="0">
                          <a:latin typeface="Times New Roman"/>
                          <a:cs typeface="Times New Roman"/>
                        </a:rPr>
                        <a:t>Program Quality</a:t>
                      </a:r>
                      <a:r>
                        <a:rPr lang="en-US" sz="2400" baseline="0" dirty="0" smtClean="0">
                          <a:latin typeface="Times New Roman"/>
                          <a:cs typeface="Times New Roman"/>
                        </a:rPr>
                        <a:t> </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4</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7</a:t>
                      </a:r>
                      <a:endParaRPr lang="en-US" sz="2400" b="0" dirty="0">
                        <a:solidFill>
                          <a:srgbClr val="000000"/>
                        </a:solidFill>
                        <a:effectLst/>
                        <a:latin typeface="Times New Roman"/>
                        <a:ea typeface="ＭＳ 明朝"/>
                        <a:cs typeface="Times New Roman"/>
                      </a:endParaRPr>
                    </a:p>
                  </a:txBody>
                  <a:tcPr marL="62591" marR="62591" marT="0" marB="0" anchor="ctr"/>
                </a:tc>
              </a:tr>
              <a:tr h="461073">
                <a:tc>
                  <a:txBody>
                    <a:bodyPr/>
                    <a:lstStyle/>
                    <a:p>
                      <a:r>
                        <a:rPr lang="en-US" sz="2400" dirty="0" smtClean="0">
                          <a:latin typeface="Times New Roman"/>
                          <a:cs typeface="Times New Roman"/>
                        </a:rPr>
                        <a:t>Conflicting policies</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6</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8</a:t>
                      </a:r>
                      <a:endParaRPr lang="en-US" sz="2400" b="0" dirty="0">
                        <a:solidFill>
                          <a:srgbClr val="000000"/>
                        </a:solidFill>
                        <a:effectLst/>
                        <a:latin typeface="Times New Roman"/>
                        <a:ea typeface="ＭＳ 明朝"/>
                        <a:cs typeface="Times New Roman"/>
                      </a:endParaRPr>
                    </a:p>
                  </a:txBody>
                  <a:tcPr marL="62591" marR="62591" marT="0" marB="0" anchor="ctr"/>
                </a:tc>
              </a:tr>
            </a:tbl>
          </a:graphicData>
        </a:graphic>
      </p:graphicFrame>
      <p:sp>
        <p:nvSpPr>
          <p:cNvPr id="4" name="Oval 3"/>
          <p:cNvSpPr/>
          <p:nvPr/>
        </p:nvSpPr>
        <p:spPr>
          <a:xfrm>
            <a:off x="6117165" y="2988803"/>
            <a:ext cx="529167" cy="57150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Times New Roman"/>
            </a:endParaRPr>
          </a:p>
        </p:txBody>
      </p:sp>
      <p:sp>
        <p:nvSpPr>
          <p:cNvPr id="8" name="Oval 7"/>
          <p:cNvSpPr/>
          <p:nvPr/>
        </p:nvSpPr>
        <p:spPr>
          <a:xfrm>
            <a:off x="6117165" y="5325600"/>
            <a:ext cx="529167" cy="571500"/>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Times New Roman"/>
            </a:endParaRPr>
          </a:p>
        </p:txBody>
      </p:sp>
    </p:spTree>
    <p:extLst>
      <p:ext uri="{BB962C8B-B14F-4D97-AF65-F5344CB8AC3E}">
        <p14:creationId xmlns:p14="http://schemas.microsoft.com/office/powerpoint/2010/main" val="34913262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n>
                  <a:solidFill>
                    <a:schemeClr val="tx1"/>
                  </a:solidFill>
                </a:ln>
                <a:cs typeface="Times New Roman"/>
              </a:rPr>
              <a:t>Comparison to 1993 Survey</a:t>
            </a:r>
          </a:p>
        </p:txBody>
      </p:sp>
      <p:graphicFrame>
        <p:nvGraphicFramePr>
          <p:cNvPr id="3" name="Content Placeholder 4"/>
          <p:cNvGraphicFramePr>
            <a:graphicFrameLocks noGrp="1"/>
          </p:cNvGraphicFramePr>
          <p:nvPr>
            <p:ph idx="1"/>
            <p:extLst>
              <p:ext uri="{D42A27DB-BD31-4B8C-83A1-F6EECF244321}">
                <p14:modId xmlns:p14="http://schemas.microsoft.com/office/powerpoint/2010/main" val="3099394979"/>
              </p:ext>
            </p:extLst>
          </p:nvPr>
        </p:nvGraphicFramePr>
        <p:xfrm>
          <a:off x="457200" y="1600200"/>
          <a:ext cx="8229599" cy="4221310"/>
        </p:xfrm>
        <a:graphic>
          <a:graphicData uri="http://schemas.openxmlformats.org/drawingml/2006/table">
            <a:tbl>
              <a:tblPr firstRow="1" bandRow="1">
                <a:tableStyleId>{3B4B98B0-60AC-42C2-AFA5-B58CD77FA1E5}</a:tableStyleId>
              </a:tblPr>
              <a:tblGrid>
                <a:gridCol w="4883921"/>
                <a:gridCol w="1672839"/>
                <a:gridCol w="1672839"/>
              </a:tblGrid>
              <a:tr h="461073">
                <a:tc>
                  <a:txBody>
                    <a:bodyPr/>
                    <a:lstStyle/>
                    <a:p>
                      <a:r>
                        <a:rPr lang="en-US" sz="2400" dirty="0" smtClean="0">
                          <a:latin typeface="Times New Roman"/>
                          <a:cs typeface="Times New Roman"/>
                        </a:rPr>
                        <a:t>Challenge</a:t>
                      </a:r>
                      <a:endParaRPr lang="en-US" sz="2400" dirty="0">
                        <a:latin typeface="Times New Roman"/>
                        <a:cs typeface="Times New Roman"/>
                      </a:endParaRPr>
                    </a:p>
                  </a:txBody>
                  <a:tcPr marL="83455" marR="83455"/>
                </a:tc>
                <a:tc>
                  <a:txBody>
                    <a:bodyPr/>
                    <a:lstStyle/>
                    <a:p>
                      <a:pPr algn="ctr"/>
                      <a:r>
                        <a:rPr lang="en-US" sz="2400" dirty="0" smtClean="0">
                          <a:latin typeface="Times New Roman"/>
                          <a:cs typeface="Times New Roman"/>
                        </a:rPr>
                        <a:t>1993</a:t>
                      </a:r>
                      <a:r>
                        <a:rPr lang="en-US" sz="2400" baseline="0" dirty="0" smtClean="0">
                          <a:latin typeface="Times New Roman"/>
                          <a:cs typeface="Times New Roman"/>
                        </a:rPr>
                        <a:t> Rank</a:t>
                      </a:r>
                      <a:endParaRPr lang="en-US" sz="2400" dirty="0">
                        <a:latin typeface="Times New Roman"/>
                        <a:cs typeface="Times New Roman"/>
                      </a:endParaRPr>
                    </a:p>
                  </a:txBody>
                  <a:tcPr marL="83455" marR="83455"/>
                </a:tc>
                <a:tc>
                  <a:txBody>
                    <a:bodyPr/>
                    <a:lstStyle/>
                    <a:p>
                      <a:pPr algn="ctr"/>
                      <a:r>
                        <a:rPr lang="en-US" sz="2400" dirty="0" smtClean="0">
                          <a:latin typeface="Times New Roman"/>
                          <a:cs typeface="Times New Roman"/>
                        </a:rPr>
                        <a:t>2014</a:t>
                      </a:r>
                      <a:r>
                        <a:rPr lang="en-US" sz="2400" baseline="0" dirty="0" smtClean="0">
                          <a:latin typeface="Times New Roman"/>
                          <a:cs typeface="Times New Roman"/>
                        </a:rPr>
                        <a:t> Rank</a:t>
                      </a:r>
                      <a:endParaRPr lang="en-US" sz="2400" dirty="0">
                        <a:latin typeface="Times New Roman"/>
                        <a:cs typeface="Times New Roman"/>
                      </a:endParaRPr>
                    </a:p>
                  </a:txBody>
                  <a:tcPr marL="83455" marR="83455"/>
                </a:tc>
              </a:tr>
              <a:tr h="461073">
                <a:tc>
                  <a:txBody>
                    <a:bodyPr/>
                    <a:lstStyle/>
                    <a:p>
                      <a:r>
                        <a:rPr lang="en-US" sz="2400" dirty="0" smtClean="0">
                          <a:latin typeface="Times New Roman"/>
                          <a:cs typeface="Times New Roman"/>
                        </a:rPr>
                        <a:t>Attitudes &amp; Beliefs	</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2</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1</a:t>
                      </a:r>
                      <a:endParaRPr lang="en-US" sz="2400" b="0" dirty="0">
                        <a:solidFill>
                          <a:srgbClr val="000000"/>
                        </a:solidFill>
                        <a:effectLst/>
                        <a:latin typeface="Times New Roman"/>
                        <a:ea typeface="ＭＳ 明朝"/>
                        <a:cs typeface="Times New Roman"/>
                      </a:endParaRPr>
                    </a:p>
                  </a:txBody>
                  <a:tcPr marL="62591" marR="62591" marT="0" marB="0" anchor="ctr"/>
                </a:tc>
              </a:tr>
              <a:tr h="0">
                <a:tc>
                  <a:txBody>
                    <a:bodyPr/>
                    <a:lstStyle/>
                    <a:p>
                      <a:r>
                        <a:rPr lang="en-US" sz="2400" dirty="0" smtClean="0">
                          <a:latin typeface="Times New Roman"/>
                          <a:cs typeface="Times New Roman"/>
                        </a:rPr>
                        <a:t>Fiscal &amp; contracting</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3</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2</a:t>
                      </a:r>
                      <a:endParaRPr lang="en-US" sz="2400" b="0" dirty="0">
                        <a:solidFill>
                          <a:srgbClr val="000000"/>
                        </a:solidFill>
                        <a:effectLst/>
                        <a:latin typeface="Times New Roman"/>
                        <a:ea typeface="ＭＳ 明朝"/>
                        <a:cs typeface="Times New Roman"/>
                      </a:endParaRPr>
                    </a:p>
                  </a:txBody>
                  <a:tcPr marL="62591" marR="62591" marT="0" marB="0" anchor="ctr"/>
                </a:tc>
              </a:tr>
              <a:tr h="536599">
                <a:tc>
                  <a:txBody>
                    <a:bodyPr/>
                    <a:lstStyle/>
                    <a:p>
                      <a:r>
                        <a:rPr lang="en-US" sz="2400" dirty="0" smtClean="0">
                          <a:latin typeface="Times New Roman"/>
                          <a:cs typeface="Times New Roman"/>
                        </a:rPr>
                        <a:t>Approval of non-public school setting</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5</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3</a:t>
                      </a:r>
                      <a:endParaRPr lang="en-US" sz="2400" b="0" dirty="0">
                        <a:solidFill>
                          <a:srgbClr val="000000"/>
                        </a:solidFill>
                        <a:effectLst/>
                        <a:latin typeface="Times New Roman"/>
                        <a:ea typeface="ＭＳ 明朝"/>
                        <a:cs typeface="Times New Roman"/>
                      </a:endParaRPr>
                    </a:p>
                  </a:txBody>
                  <a:tcPr marL="62591" marR="62591" marT="0" marB="0" anchor="ctr"/>
                </a:tc>
              </a:tr>
              <a:tr h="461073">
                <a:tc>
                  <a:txBody>
                    <a:bodyPr/>
                    <a:lstStyle/>
                    <a:p>
                      <a:r>
                        <a:rPr lang="en-US" sz="2400" dirty="0" smtClean="0">
                          <a:latin typeface="Times New Roman"/>
                          <a:cs typeface="Times New Roman"/>
                        </a:rPr>
                        <a:t>Transportation</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7</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4</a:t>
                      </a:r>
                      <a:endParaRPr lang="en-US" sz="2400" b="0" dirty="0">
                        <a:solidFill>
                          <a:srgbClr val="000000"/>
                        </a:solidFill>
                        <a:effectLst/>
                        <a:latin typeface="Times New Roman"/>
                        <a:ea typeface="ＭＳ 明朝"/>
                        <a:cs typeface="Times New Roman"/>
                      </a:endParaRPr>
                    </a:p>
                  </a:txBody>
                  <a:tcPr marL="62591" marR="62591" marT="0" marB="0" anchor="ctr"/>
                </a:tc>
              </a:tr>
              <a:tr h="461073">
                <a:tc>
                  <a:txBody>
                    <a:bodyPr/>
                    <a:lstStyle/>
                    <a:p>
                      <a:r>
                        <a:rPr lang="en-US" sz="2400" dirty="0" smtClean="0">
                          <a:latin typeface="Times New Roman"/>
                          <a:cs typeface="Times New Roman"/>
                        </a:rPr>
                        <a:t>Differing Curricula</a:t>
                      </a:r>
                      <a:endParaRPr lang="en-US" sz="2400" dirty="0">
                        <a:latin typeface="Times New Roman"/>
                        <a:cs typeface="Times New Roman"/>
                      </a:endParaRPr>
                    </a:p>
                  </a:txBody>
                  <a:tcPr marL="83455" marR="8345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smtClean="0">
                          <a:solidFill>
                            <a:srgbClr val="000000"/>
                          </a:solidFill>
                          <a:effectLst/>
                          <a:latin typeface="Times New Roman"/>
                          <a:ea typeface="ＭＳ 明朝"/>
                          <a:cs typeface="Times New Roman"/>
                        </a:rPr>
                        <a:t>8</a:t>
                      </a: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5</a:t>
                      </a:r>
                      <a:endParaRPr lang="en-US" sz="2400" b="0" dirty="0">
                        <a:solidFill>
                          <a:srgbClr val="000000"/>
                        </a:solidFill>
                        <a:effectLst/>
                        <a:latin typeface="Times New Roman"/>
                        <a:ea typeface="ＭＳ 明朝"/>
                        <a:cs typeface="Times New Roman"/>
                      </a:endParaRPr>
                    </a:p>
                  </a:txBody>
                  <a:tcPr marL="62591" marR="62591" marT="0" marB="0" anchor="ctr"/>
                </a:tc>
              </a:tr>
              <a:tr h="461073">
                <a:tc>
                  <a:txBody>
                    <a:bodyPr/>
                    <a:lstStyle/>
                    <a:p>
                      <a:r>
                        <a:rPr lang="en-US" sz="2400" dirty="0" smtClean="0">
                          <a:latin typeface="Times New Roman"/>
                          <a:cs typeface="Times New Roman"/>
                        </a:rPr>
                        <a:t>Personnel</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1</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6</a:t>
                      </a:r>
                      <a:endParaRPr lang="en-US" sz="2400" b="0" dirty="0">
                        <a:solidFill>
                          <a:srgbClr val="000000"/>
                        </a:solidFill>
                        <a:effectLst/>
                        <a:latin typeface="Times New Roman"/>
                        <a:ea typeface="ＭＳ 明朝"/>
                        <a:cs typeface="Times New Roman"/>
                      </a:endParaRPr>
                    </a:p>
                  </a:txBody>
                  <a:tcPr marL="62591" marR="62591" marT="0" marB="0" anchor="ctr"/>
                </a:tc>
              </a:tr>
              <a:tr h="461073">
                <a:tc>
                  <a:txBody>
                    <a:bodyPr/>
                    <a:lstStyle/>
                    <a:p>
                      <a:r>
                        <a:rPr lang="en-US" sz="2400" dirty="0" smtClean="0">
                          <a:latin typeface="Times New Roman"/>
                          <a:cs typeface="Times New Roman"/>
                        </a:rPr>
                        <a:t>Program Quality</a:t>
                      </a:r>
                      <a:r>
                        <a:rPr lang="en-US" sz="2400" baseline="0" dirty="0" smtClean="0">
                          <a:latin typeface="Times New Roman"/>
                          <a:cs typeface="Times New Roman"/>
                        </a:rPr>
                        <a:t> </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4</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7</a:t>
                      </a:r>
                      <a:endParaRPr lang="en-US" sz="2400" b="0" dirty="0">
                        <a:solidFill>
                          <a:srgbClr val="000000"/>
                        </a:solidFill>
                        <a:effectLst/>
                        <a:latin typeface="Times New Roman"/>
                        <a:ea typeface="ＭＳ 明朝"/>
                        <a:cs typeface="Times New Roman"/>
                      </a:endParaRPr>
                    </a:p>
                  </a:txBody>
                  <a:tcPr marL="62591" marR="62591" marT="0" marB="0" anchor="ctr"/>
                </a:tc>
              </a:tr>
              <a:tr h="461073">
                <a:tc>
                  <a:txBody>
                    <a:bodyPr/>
                    <a:lstStyle/>
                    <a:p>
                      <a:r>
                        <a:rPr lang="en-US" sz="2400" dirty="0" smtClean="0">
                          <a:latin typeface="Times New Roman"/>
                          <a:cs typeface="Times New Roman"/>
                        </a:rPr>
                        <a:t>Conflicting policies</a:t>
                      </a:r>
                      <a:endParaRPr lang="en-US" sz="2400" dirty="0">
                        <a:latin typeface="Times New Roman"/>
                        <a:cs typeface="Times New Roman"/>
                      </a:endParaRPr>
                    </a:p>
                  </a:txBody>
                  <a:tcPr marL="83455" marR="83455"/>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6</a:t>
                      </a:r>
                      <a:endParaRPr lang="en-US" sz="2400" b="0" dirty="0">
                        <a:solidFill>
                          <a:srgbClr val="000000"/>
                        </a:solidFill>
                        <a:effectLst/>
                        <a:latin typeface="Times New Roman"/>
                        <a:ea typeface="ＭＳ 明朝"/>
                        <a:cs typeface="Times New Roman"/>
                      </a:endParaRPr>
                    </a:p>
                  </a:txBody>
                  <a:tcPr marL="62591" marR="62591" marT="0" marB="0" anchor="ctr"/>
                </a:tc>
                <a:tc>
                  <a:txBody>
                    <a:bodyPr/>
                    <a:lstStyle/>
                    <a:p>
                      <a:pPr marL="0" marR="0" algn="ctr">
                        <a:spcBef>
                          <a:spcPts val="0"/>
                        </a:spcBef>
                        <a:spcAft>
                          <a:spcPts val="0"/>
                        </a:spcAft>
                      </a:pPr>
                      <a:r>
                        <a:rPr lang="en-US" sz="2400" b="0" dirty="0" smtClean="0">
                          <a:solidFill>
                            <a:srgbClr val="000000"/>
                          </a:solidFill>
                          <a:effectLst/>
                          <a:latin typeface="Times New Roman"/>
                          <a:ea typeface="ＭＳ 明朝"/>
                          <a:cs typeface="Times New Roman"/>
                        </a:rPr>
                        <a:t>8</a:t>
                      </a:r>
                      <a:endParaRPr lang="en-US" sz="2400" b="0" dirty="0">
                        <a:solidFill>
                          <a:srgbClr val="000000"/>
                        </a:solidFill>
                        <a:effectLst/>
                        <a:latin typeface="Times New Roman"/>
                        <a:ea typeface="ＭＳ 明朝"/>
                        <a:cs typeface="Times New Roman"/>
                      </a:endParaRPr>
                    </a:p>
                  </a:txBody>
                  <a:tcPr marL="62591" marR="62591" marT="0" marB="0" anchor="ctr"/>
                </a:tc>
              </a:tr>
            </a:tbl>
          </a:graphicData>
        </a:graphic>
      </p:graphicFrame>
      <p:sp>
        <p:nvSpPr>
          <p:cNvPr id="4" name="Oval 3"/>
          <p:cNvSpPr/>
          <p:nvPr/>
        </p:nvSpPr>
        <p:spPr>
          <a:xfrm>
            <a:off x="5839803" y="2029818"/>
            <a:ext cx="529167" cy="57150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Times New Roman"/>
            </a:endParaRPr>
          </a:p>
        </p:txBody>
      </p:sp>
      <p:sp>
        <p:nvSpPr>
          <p:cNvPr id="7" name="Oval 6"/>
          <p:cNvSpPr/>
          <p:nvPr/>
        </p:nvSpPr>
        <p:spPr>
          <a:xfrm>
            <a:off x="7664396" y="2029818"/>
            <a:ext cx="529167" cy="57150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Times New Roman"/>
            </a:endParaRPr>
          </a:p>
        </p:txBody>
      </p:sp>
      <p:sp>
        <p:nvSpPr>
          <p:cNvPr id="8" name="Oval 7"/>
          <p:cNvSpPr/>
          <p:nvPr/>
        </p:nvSpPr>
        <p:spPr>
          <a:xfrm>
            <a:off x="5839803" y="4458902"/>
            <a:ext cx="529167" cy="571500"/>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Times New Roman"/>
            </a:endParaRPr>
          </a:p>
        </p:txBody>
      </p:sp>
      <p:sp>
        <p:nvSpPr>
          <p:cNvPr id="9" name="Oval 8"/>
          <p:cNvSpPr/>
          <p:nvPr/>
        </p:nvSpPr>
        <p:spPr>
          <a:xfrm>
            <a:off x="7664396" y="4458902"/>
            <a:ext cx="529167" cy="571500"/>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Times New Roman"/>
            </a:endParaRPr>
          </a:p>
        </p:txBody>
      </p:sp>
      <p:cxnSp>
        <p:nvCxnSpPr>
          <p:cNvPr id="6" name="Straight Arrow Connector 5"/>
          <p:cNvCxnSpPr/>
          <p:nvPr/>
        </p:nvCxnSpPr>
        <p:spPr>
          <a:xfrm>
            <a:off x="6368970" y="4799904"/>
            <a:ext cx="1295426" cy="0"/>
          </a:xfrm>
          <a:prstGeom prst="straightConnector1">
            <a:avLst/>
          </a:prstGeom>
          <a:ln w="57150" cmpd="sng">
            <a:solidFill>
              <a:srgbClr val="0000FF"/>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6368970" y="2315568"/>
            <a:ext cx="1295426" cy="0"/>
          </a:xfrm>
          <a:prstGeom prst="straightConnector1">
            <a:avLst/>
          </a:prstGeom>
          <a:ln w="57150" cmpd="sng">
            <a:solidFill>
              <a:srgbClr val="FF0000"/>
            </a:solidFill>
            <a:headEnd type="non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631585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696053"/>
          </a:xfrm>
        </p:spPr>
        <p:txBody>
          <a:bodyPr>
            <a:normAutofit/>
          </a:bodyPr>
          <a:lstStyle/>
          <a:p>
            <a:r>
              <a:rPr lang="en-US" b="1" dirty="0" smtClean="0">
                <a:cs typeface="Times New Roman"/>
              </a:rPr>
              <a:t>Solutions and Strategies that support Early Childhood Inclusion</a:t>
            </a:r>
            <a:endParaRPr lang="en-US" b="1" dirty="0">
              <a:cs typeface="Times New Roman"/>
            </a:endParaRPr>
          </a:p>
        </p:txBody>
      </p:sp>
      <p:pic>
        <p:nvPicPr>
          <p:cNvPr id="3" name="Picture 2"/>
          <p:cNvPicPr>
            <a:picLocks noChangeAspect="1"/>
          </p:cNvPicPr>
          <p:nvPr/>
        </p:nvPicPr>
        <p:blipFill>
          <a:blip r:embed="rId2"/>
          <a:stretch>
            <a:fillRect/>
          </a:stretch>
        </p:blipFill>
        <p:spPr>
          <a:xfrm>
            <a:off x="609600" y="2286000"/>
            <a:ext cx="4406900" cy="4394200"/>
          </a:xfrm>
          <a:prstGeom prst="rect">
            <a:avLst/>
          </a:prstGeom>
        </p:spPr>
      </p:pic>
      <p:pic>
        <p:nvPicPr>
          <p:cNvPr id="4" name="Picture 3"/>
          <p:cNvPicPr>
            <a:picLocks noChangeAspect="1"/>
          </p:cNvPicPr>
          <p:nvPr/>
        </p:nvPicPr>
        <p:blipFill>
          <a:blip r:embed="rId3"/>
          <a:stretch>
            <a:fillRect/>
          </a:stretch>
        </p:blipFill>
        <p:spPr>
          <a:xfrm>
            <a:off x="5029200" y="2971800"/>
            <a:ext cx="3505200" cy="2324100"/>
          </a:xfrm>
          <a:prstGeom prst="rect">
            <a:avLst/>
          </a:prstGeom>
        </p:spPr>
      </p:pic>
    </p:spTree>
    <p:extLst>
      <p:ext uri="{BB962C8B-B14F-4D97-AF65-F5344CB8AC3E}">
        <p14:creationId xmlns:p14="http://schemas.microsoft.com/office/powerpoint/2010/main" val="172880995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533400"/>
            <a:ext cx="8449659" cy="1066800"/>
          </a:xfrm>
        </p:spPr>
        <p:txBody>
          <a:bodyPr>
            <a:noAutofit/>
          </a:bodyPr>
          <a:lstStyle/>
          <a:p>
            <a:r>
              <a:rPr lang="en-US" sz="4000" b="1" dirty="0" smtClean="0">
                <a:solidFill>
                  <a:schemeClr val="accent5"/>
                </a:solidFill>
                <a:cs typeface="Times New Roman"/>
              </a:rPr>
              <a:t>Attitude &amp; Belief </a:t>
            </a:r>
            <a:r>
              <a:rPr lang="en-US" sz="4000" b="1" dirty="0" smtClean="0">
                <a:cs typeface="Times New Roman"/>
              </a:rPr>
              <a:t>Solutions/Strategies</a:t>
            </a:r>
            <a:endParaRPr lang="en-US" sz="4000" b="1" dirty="0">
              <a:cs typeface="Times New Roman"/>
            </a:endParaRPr>
          </a:p>
        </p:txBody>
      </p:sp>
      <p:sp>
        <p:nvSpPr>
          <p:cNvPr id="3" name="Content Placeholder 2"/>
          <p:cNvSpPr>
            <a:spLocks noGrp="1"/>
          </p:cNvSpPr>
          <p:nvPr>
            <p:ph idx="1"/>
          </p:nvPr>
        </p:nvSpPr>
        <p:spPr/>
        <p:txBody>
          <a:bodyPr>
            <a:normAutofit/>
          </a:bodyPr>
          <a:lstStyle/>
          <a:p>
            <a:pPr marL="0" indent="0" algn="ctr">
              <a:buNone/>
            </a:pPr>
            <a:r>
              <a:rPr lang="en-US" sz="3600" b="0" u="sng" dirty="0" smtClean="0">
                <a:solidFill>
                  <a:srgbClr val="000000"/>
                </a:solidFill>
                <a:cs typeface="Times New Roman"/>
              </a:rPr>
              <a:t>Two categories</a:t>
            </a:r>
          </a:p>
          <a:p>
            <a:pPr marL="0" indent="0" algn="ctr">
              <a:buNone/>
            </a:pPr>
            <a:endParaRPr lang="en-US" sz="2400" b="0" u="sng" dirty="0" smtClean="0">
              <a:solidFill>
                <a:srgbClr val="000000"/>
              </a:solidFill>
              <a:cs typeface="Times New Roman"/>
            </a:endParaRPr>
          </a:p>
          <a:p>
            <a:pPr marL="742950" indent="-742950">
              <a:buFont typeface="+mj-lt"/>
              <a:buAutoNum type="arabicPeriod"/>
            </a:pPr>
            <a:r>
              <a:rPr lang="en-US" sz="2800" b="0" dirty="0" smtClean="0">
                <a:solidFill>
                  <a:srgbClr val="000000"/>
                </a:solidFill>
                <a:cs typeface="Times New Roman"/>
              </a:rPr>
              <a:t>Collaboration across regular EC and ECSE personnel; between district and community programs</a:t>
            </a:r>
          </a:p>
          <a:p>
            <a:pPr marL="742950" indent="-742950">
              <a:buFont typeface="+mj-lt"/>
              <a:buAutoNum type="arabicPeriod"/>
            </a:pPr>
            <a:endParaRPr lang="en-US" sz="2800" b="0" dirty="0" smtClean="0">
              <a:solidFill>
                <a:srgbClr val="000000"/>
              </a:solidFill>
              <a:cs typeface="Times New Roman"/>
            </a:endParaRPr>
          </a:p>
          <a:p>
            <a:pPr marL="742950" indent="-742950">
              <a:buFont typeface="+mj-lt"/>
              <a:buAutoNum type="arabicPeriod"/>
            </a:pPr>
            <a:r>
              <a:rPr lang="en-US" sz="2800" b="0" dirty="0" smtClean="0">
                <a:solidFill>
                  <a:srgbClr val="000000"/>
                </a:solidFill>
                <a:cs typeface="Times New Roman"/>
              </a:rPr>
              <a:t>Building awareness/support</a:t>
            </a:r>
            <a:endParaRPr lang="en-US" sz="2800" b="0" dirty="0">
              <a:solidFill>
                <a:srgbClr val="000000"/>
              </a:solidFill>
              <a:cs typeface="Times New Roman"/>
            </a:endParaRPr>
          </a:p>
        </p:txBody>
      </p:sp>
    </p:spTree>
    <p:extLst>
      <p:ext uri="{BB962C8B-B14F-4D97-AF65-F5344CB8AC3E}">
        <p14:creationId xmlns:p14="http://schemas.microsoft.com/office/powerpoint/2010/main" val="531571244"/>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914400" indent="-914400">
              <a:buFont typeface="+mj-lt"/>
              <a:buAutoNum type="arabicPeriod"/>
            </a:pPr>
            <a:r>
              <a:rPr lang="en-US" b="1" dirty="0">
                <a:cs typeface="Times New Roman"/>
              </a:rPr>
              <a:t>Collaboration</a:t>
            </a:r>
          </a:p>
        </p:txBody>
      </p:sp>
      <p:sp>
        <p:nvSpPr>
          <p:cNvPr id="3" name="Content Placeholder 2"/>
          <p:cNvSpPr>
            <a:spLocks noGrp="1"/>
          </p:cNvSpPr>
          <p:nvPr>
            <p:ph idx="1"/>
          </p:nvPr>
        </p:nvSpPr>
        <p:spPr/>
        <p:txBody>
          <a:bodyPr>
            <a:normAutofit/>
          </a:bodyPr>
          <a:lstStyle/>
          <a:p>
            <a:pPr>
              <a:buFont typeface="Wingdings" charset="2"/>
              <a:buChar char="ü"/>
            </a:pPr>
            <a:r>
              <a:rPr lang="en-US" sz="3200" b="0" dirty="0" smtClean="0">
                <a:cs typeface="Times New Roman"/>
              </a:rPr>
              <a:t>Establish interagency inclusion team</a:t>
            </a:r>
          </a:p>
          <a:p>
            <a:pPr>
              <a:buFont typeface="Wingdings" charset="2"/>
              <a:buChar char="ü"/>
            </a:pPr>
            <a:r>
              <a:rPr lang="en-US" sz="3200" b="0" dirty="0" smtClean="0">
                <a:cs typeface="Times New Roman"/>
              </a:rPr>
              <a:t>Provide joint PD for district EC, ECSE, and community personnel</a:t>
            </a:r>
          </a:p>
          <a:p>
            <a:pPr>
              <a:buFont typeface="Wingdings" charset="2"/>
              <a:buChar char="ü"/>
            </a:pPr>
            <a:r>
              <a:rPr lang="en-US" sz="3200" b="0" dirty="0" smtClean="0">
                <a:cs typeface="Times New Roman"/>
              </a:rPr>
              <a:t>Ensure support to community programs for ECSE and behavior support</a:t>
            </a:r>
          </a:p>
          <a:p>
            <a:pPr>
              <a:buFont typeface="Wingdings" charset="2"/>
              <a:buChar char="ü"/>
            </a:pPr>
            <a:r>
              <a:rPr lang="en-US" sz="3200" b="0" dirty="0">
                <a:cs typeface="Times New Roman"/>
              </a:rPr>
              <a:t>Establish transdisciplinary teams to build support for inclusive settings</a:t>
            </a:r>
          </a:p>
          <a:p>
            <a:pPr>
              <a:buFont typeface="Wingdings" charset="2"/>
              <a:buChar char="ü"/>
            </a:pPr>
            <a:r>
              <a:rPr lang="en-US" sz="3200" b="0" dirty="0" smtClean="0">
                <a:cs typeface="Times New Roman"/>
              </a:rPr>
              <a:t>Build culture of collaborative problem solving</a:t>
            </a:r>
          </a:p>
          <a:p>
            <a:pPr>
              <a:buFont typeface="Wingdings" charset="2"/>
              <a:buChar char="ü"/>
            </a:pPr>
            <a:endParaRPr lang="en-US" sz="3600" dirty="0">
              <a:latin typeface="Times New Roman"/>
              <a:cs typeface="Times New Roman"/>
            </a:endParaRPr>
          </a:p>
        </p:txBody>
      </p:sp>
    </p:spTree>
    <p:extLst>
      <p:ext uri="{BB962C8B-B14F-4D97-AF65-F5344CB8AC3E}">
        <p14:creationId xmlns:p14="http://schemas.microsoft.com/office/powerpoint/2010/main" val="131256421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742950" indent="-742950">
              <a:buFont typeface="+mj-lt"/>
              <a:buAutoNum type="arabicPeriod" startAt="2"/>
            </a:pPr>
            <a:r>
              <a:rPr lang="en-US" b="1" dirty="0" smtClean="0">
                <a:cs typeface="Times New Roman"/>
              </a:rPr>
              <a:t>Build Awareness &amp; Support</a:t>
            </a:r>
            <a:endParaRPr lang="en-US" b="1" dirty="0">
              <a:cs typeface="Times New Roman"/>
            </a:endParaRPr>
          </a:p>
        </p:txBody>
      </p:sp>
      <p:sp>
        <p:nvSpPr>
          <p:cNvPr id="3" name="Content Placeholder 2"/>
          <p:cNvSpPr>
            <a:spLocks noGrp="1"/>
          </p:cNvSpPr>
          <p:nvPr>
            <p:ph idx="1"/>
          </p:nvPr>
        </p:nvSpPr>
        <p:spPr/>
        <p:txBody>
          <a:bodyPr>
            <a:normAutofit/>
          </a:bodyPr>
          <a:lstStyle/>
          <a:p>
            <a:pPr>
              <a:buFont typeface="Wingdings" charset="2"/>
              <a:buChar char="ü"/>
            </a:pPr>
            <a:r>
              <a:rPr lang="en-US" sz="2400" b="0" dirty="0">
                <a:cs typeface="Times New Roman"/>
              </a:rPr>
              <a:t>Provide awareness materials and opportunities for local </a:t>
            </a:r>
            <a:r>
              <a:rPr lang="en-US" sz="2400" b="0" dirty="0" smtClean="0">
                <a:cs typeface="Times New Roman"/>
              </a:rPr>
              <a:t>administrators, families, providers</a:t>
            </a:r>
          </a:p>
          <a:p>
            <a:pPr>
              <a:buFont typeface="Wingdings" charset="2"/>
              <a:buChar char="ü"/>
            </a:pPr>
            <a:endParaRPr lang="en-US" sz="1050" b="0" dirty="0" smtClean="0">
              <a:cs typeface="Times New Roman"/>
            </a:endParaRPr>
          </a:p>
          <a:p>
            <a:pPr>
              <a:buFont typeface="Wingdings" charset="2"/>
              <a:buChar char="ü"/>
            </a:pPr>
            <a:r>
              <a:rPr lang="en-US" sz="2400" b="0" dirty="0" smtClean="0">
                <a:cs typeface="Times New Roman"/>
              </a:rPr>
              <a:t>Provide easy to read materials on benefits/laws for Early Childhood Inclusion</a:t>
            </a:r>
          </a:p>
          <a:p>
            <a:pPr>
              <a:buFont typeface="Wingdings" charset="2"/>
              <a:buChar char="ü"/>
            </a:pPr>
            <a:endParaRPr lang="en-US" sz="1050" b="0" dirty="0" smtClean="0">
              <a:cs typeface="Times New Roman"/>
            </a:endParaRPr>
          </a:p>
          <a:p>
            <a:pPr>
              <a:buFont typeface="Wingdings" charset="2"/>
              <a:buChar char="ü"/>
            </a:pPr>
            <a:r>
              <a:rPr lang="en-US" sz="2400" b="0" dirty="0" smtClean="0">
                <a:cs typeface="Times New Roman"/>
              </a:rPr>
              <a:t>Provide models of high quality inclusion for people to visit</a:t>
            </a:r>
          </a:p>
          <a:p>
            <a:pPr>
              <a:buFont typeface="Wingdings" charset="2"/>
              <a:buChar char="ü"/>
            </a:pPr>
            <a:endParaRPr lang="en-US" sz="1000" b="0" dirty="0" smtClean="0">
              <a:cs typeface="Times New Roman"/>
            </a:endParaRPr>
          </a:p>
          <a:p>
            <a:pPr>
              <a:buFont typeface="Wingdings" charset="2"/>
              <a:buChar char="ü"/>
            </a:pPr>
            <a:r>
              <a:rPr lang="en-US" sz="2400" b="0" dirty="0" smtClean="0">
                <a:cs typeface="Times New Roman"/>
              </a:rPr>
              <a:t>Provide opportunities for practitioners, administrators and families to explore concerns, benefits and possible solutions</a:t>
            </a:r>
          </a:p>
          <a:p>
            <a:pPr>
              <a:buFont typeface="Wingdings" charset="2"/>
              <a:buChar char="ü"/>
            </a:pPr>
            <a:endParaRPr lang="en-US" sz="1000" b="0" dirty="0" smtClean="0">
              <a:cs typeface="Times New Roman"/>
            </a:endParaRPr>
          </a:p>
          <a:p>
            <a:pPr>
              <a:buFont typeface="Wingdings" charset="2"/>
              <a:buChar char="ü"/>
            </a:pPr>
            <a:r>
              <a:rPr lang="en-US" sz="2400" b="0" dirty="0" smtClean="0">
                <a:cs typeface="Times New Roman"/>
              </a:rPr>
              <a:t>Arrange meetings with teachers, parents and administrators involved in successful inclusion</a:t>
            </a:r>
            <a:endParaRPr lang="en-US" sz="2400" b="0" dirty="0">
              <a:cs typeface="Times New Roman"/>
            </a:endParaRPr>
          </a:p>
        </p:txBody>
      </p:sp>
    </p:spTree>
    <p:extLst>
      <p:ext uri="{BB962C8B-B14F-4D97-AF65-F5344CB8AC3E}">
        <p14:creationId xmlns:p14="http://schemas.microsoft.com/office/powerpoint/2010/main" val="112197505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339E93"/>
                </a:solidFill>
                <a:cs typeface="Times New Roman"/>
              </a:rPr>
              <a:t>Policy </a:t>
            </a:r>
            <a:r>
              <a:rPr lang="en-US" b="1" dirty="0" smtClean="0">
                <a:cs typeface="Times New Roman"/>
              </a:rPr>
              <a:t>Solutions &amp; Strategies</a:t>
            </a:r>
            <a:endParaRPr lang="en-US" b="1" dirty="0">
              <a:cs typeface="Times New Roman"/>
            </a:endParaRPr>
          </a:p>
        </p:txBody>
      </p:sp>
      <p:sp>
        <p:nvSpPr>
          <p:cNvPr id="3" name="Content Placeholder 2"/>
          <p:cNvSpPr>
            <a:spLocks noGrp="1"/>
          </p:cNvSpPr>
          <p:nvPr>
            <p:ph idx="1"/>
          </p:nvPr>
        </p:nvSpPr>
        <p:spPr/>
        <p:txBody>
          <a:bodyPr>
            <a:noAutofit/>
          </a:bodyPr>
          <a:lstStyle/>
          <a:p>
            <a:pPr>
              <a:buFont typeface="Wingdings" charset="2"/>
              <a:buChar char="ü"/>
            </a:pPr>
            <a:r>
              <a:rPr lang="en-US" sz="2800" b="0" dirty="0">
                <a:cs typeface="Times New Roman"/>
              </a:rPr>
              <a:t>Create MOU’s and contracts with community programs that address </a:t>
            </a:r>
            <a:r>
              <a:rPr lang="en-US" sz="2800" b="0" dirty="0" smtClean="0">
                <a:cs typeface="Times New Roman"/>
              </a:rPr>
              <a:t>quality</a:t>
            </a:r>
          </a:p>
          <a:p>
            <a:pPr>
              <a:buFont typeface="Wingdings" charset="2"/>
              <a:buChar char="ü"/>
            </a:pPr>
            <a:endParaRPr lang="en-US" sz="1000" b="0" dirty="0">
              <a:cs typeface="Times New Roman"/>
            </a:endParaRPr>
          </a:p>
          <a:p>
            <a:pPr>
              <a:buFont typeface="Wingdings" charset="2"/>
              <a:buChar char="ü"/>
            </a:pPr>
            <a:r>
              <a:rPr lang="en-US" sz="2800" b="0" dirty="0" smtClean="0">
                <a:cs typeface="Times New Roman"/>
              </a:rPr>
              <a:t>Require co-teaching (EC &amp; ECSE) practica for certification</a:t>
            </a:r>
          </a:p>
          <a:p>
            <a:pPr>
              <a:buFont typeface="Wingdings" charset="2"/>
              <a:buChar char="ü"/>
            </a:pPr>
            <a:endParaRPr lang="en-US" sz="1000" b="0" dirty="0" smtClean="0">
              <a:cs typeface="Times New Roman"/>
            </a:endParaRPr>
          </a:p>
          <a:p>
            <a:pPr>
              <a:buFont typeface="Wingdings" charset="2"/>
              <a:buChar char="ü"/>
            </a:pPr>
            <a:r>
              <a:rPr lang="en-US" sz="2800" b="0" dirty="0" smtClean="0">
                <a:cs typeface="Times New Roman"/>
              </a:rPr>
              <a:t>Provide training and coaching to community programs</a:t>
            </a:r>
            <a:r>
              <a:rPr lang="en-US" sz="2800" b="0" dirty="0">
                <a:cs typeface="Times New Roman"/>
              </a:rPr>
              <a:t> </a:t>
            </a:r>
            <a:r>
              <a:rPr lang="en-US" sz="2800" b="0" dirty="0" smtClean="0">
                <a:cs typeface="Times New Roman"/>
              </a:rPr>
              <a:t>as well as itinerate ECSE services</a:t>
            </a:r>
          </a:p>
          <a:p>
            <a:pPr>
              <a:buFont typeface="Wingdings" charset="2"/>
              <a:buChar char="ü"/>
            </a:pPr>
            <a:endParaRPr lang="en-US" sz="1000" b="0" dirty="0" smtClean="0">
              <a:cs typeface="Times New Roman"/>
            </a:endParaRPr>
          </a:p>
          <a:p>
            <a:pPr>
              <a:buFont typeface="Wingdings" charset="2"/>
              <a:buChar char="ü"/>
            </a:pPr>
            <a:r>
              <a:rPr lang="en-US" sz="2800" b="0" dirty="0" smtClean="0">
                <a:cs typeface="Times New Roman"/>
              </a:rPr>
              <a:t>Provide state training and T/A to district and community EC programs</a:t>
            </a:r>
          </a:p>
          <a:p>
            <a:endParaRPr lang="en-US" sz="2800" b="0" dirty="0">
              <a:latin typeface="Times New Roman"/>
              <a:cs typeface="Times New Roman"/>
            </a:endParaRPr>
          </a:p>
          <a:p>
            <a:pPr>
              <a:buFont typeface="Wingdings" charset="2"/>
              <a:buChar char="ü"/>
            </a:pPr>
            <a:endParaRPr lang="en-US" sz="2800" dirty="0" smtClean="0">
              <a:latin typeface="Times New Roman"/>
              <a:cs typeface="Times New Roman"/>
            </a:endParaRPr>
          </a:p>
        </p:txBody>
      </p:sp>
    </p:spTree>
    <p:extLst>
      <p:ext uri="{BB962C8B-B14F-4D97-AF65-F5344CB8AC3E}">
        <p14:creationId xmlns:p14="http://schemas.microsoft.com/office/powerpoint/2010/main" val="136872881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accent2"/>
                </a:solidFill>
                <a:cs typeface="Times New Roman"/>
              </a:rPr>
              <a:t>Policy </a:t>
            </a:r>
            <a:r>
              <a:rPr lang="en-US" b="1" dirty="0" smtClean="0">
                <a:cs typeface="Times New Roman"/>
              </a:rPr>
              <a:t>Solutions &amp; Strategies</a:t>
            </a:r>
            <a:endParaRPr lang="en-US" b="1" dirty="0">
              <a:cs typeface="Times New Roman"/>
            </a:endParaRPr>
          </a:p>
        </p:txBody>
      </p:sp>
      <p:sp>
        <p:nvSpPr>
          <p:cNvPr id="3" name="Content Placeholder 2"/>
          <p:cNvSpPr>
            <a:spLocks noGrp="1"/>
          </p:cNvSpPr>
          <p:nvPr>
            <p:ph idx="1"/>
          </p:nvPr>
        </p:nvSpPr>
        <p:spPr/>
        <p:txBody>
          <a:bodyPr>
            <a:normAutofit fontScale="92500"/>
          </a:bodyPr>
          <a:lstStyle/>
          <a:p>
            <a:pPr>
              <a:buFont typeface="Wingdings" charset="2"/>
              <a:buChar char="ü"/>
            </a:pPr>
            <a:r>
              <a:rPr lang="en-US" sz="3000" b="0" dirty="0" smtClean="0">
                <a:cs typeface="Times New Roman"/>
              </a:rPr>
              <a:t>Make public school programs inclusive</a:t>
            </a:r>
            <a:r>
              <a:rPr lang="en-US" sz="3000" dirty="0" smtClean="0">
                <a:cs typeface="Times New Roman"/>
              </a:rPr>
              <a:t>: </a:t>
            </a:r>
          </a:p>
          <a:p>
            <a:pPr lvl="1">
              <a:buFont typeface="Wingdings" charset="2"/>
              <a:buChar char="ü"/>
            </a:pPr>
            <a:r>
              <a:rPr lang="en-US" sz="3000" dirty="0" smtClean="0">
                <a:cs typeface="Times New Roman"/>
              </a:rPr>
              <a:t>create tuition based access to </a:t>
            </a:r>
            <a:r>
              <a:rPr lang="en-US" sz="3000" dirty="0">
                <a:cs typeface="Times New Roman"/>
              </a:rPr>
              <a:t>district EC </a:t>
            </a:r>
            <a:r>
              <a:rPr lang="en-US" sz="3000" dirty="0" smtClean="0">
                <a:cs typeface="Times New Roman"/>
              </a:rPr>
              <a:t>programs for nondisabled children from community </a:t>
            </a:r>
          </a:p>
          <a:p>
            <a:pPr lvl="1">
              <a:buFont typeface="Wingdings" charset="2"/>
              <a:buChar char="ü"/>
            </a:pPr>
            <a:r>
              <a:rPr lang="en-US" sz="3000" dirty="0" smtClean="0">
                <a:cs typeface="Times New Roman"/>
              </a:rPr>
              <a:t>make district pre-k, Title I programs inclusive</a:t>
            </a:r>
          </a:p>
          <a:p>
            <a:pPr>
              <a:buFont typeface="Wingdings" charset="2"/>
              <a:buChar char="ü"/>
            </a:pPr>
            <a:r>
              <a:rPr lang="en-US" sz="3000" b="0" dirty="0" smtClean="0">
                <a:cs typeface="Times New Roman"/>
              </a:rPr>
              <a:t>Reimburse parents for transportation</a:t>
            </a:r>
          </a:p>
          <a:p>
            <a:pPr>
              <a:buFont typeface="Wingdings" charset="2"/>
              <a:buChar char="ü"/>
            </a:pPr>
            <a:r>
              <a:rPr lang="en-US" sz="3000" b="0" dirty="0" smtClean="0">
                <a:cs typeface="Times New Roman"/>
              </a:rPr>
              <a:t>Create a state-level inclusion team for “barrier busting” that responds to local concerns</a:t>
            </a:r>
          </a:p>
          <a:p>
            <a:pPr>
              <a:buFont typeface="Wingdings" charset="2"/>
              <a:buChar char="ü"/>
            </a:pPr>
            <a:r>
              <a:rPr lang="en-US" sz="3000" b="0" dirty="0" smtClean="0">
                <a:cs typeface="Times New Roman"/>
              </a:rPr>
              <a:t>State dissemination to districts of creative ways to provide inclusion; examples; incentives </a:t>
            </a:r>
          </a:p>
          <a:p>
            <a:pPr marL="0" indent="0">
              <a:buNone/>
            </a:pPr>
            <a:endParaRPr lang="en-US" sz="3300" dirty="0" smtClean="0">
              <a:latin typeface="Times New Roman"/>
              <a:cs typeface="Times New Roman"/>
            </a:endParaRPr>
          </a:p>
          <a:p>
            <a:pPr>
              <a:buFont typeface="Wingdings" charset="2"/>
              <a:buChar char="ü"/>
            </a:pPr>
            <a:endParaRPr lang="en-US" sz="3200" dirty="0">
              <a:latin typeface="Times New Roman"/>
              <a:cs typeface="Times New Roman"/>
            </a:endParaRPr>
          </a:p>
        </p:txBody>
      </p:sp>
    </p:spTree>
    <p:extLst>
      <p:ext uri="{BB962C8B-B14F-4D97-AF65-F5344CB8AC3E}">
        <p14:creationId xmlns:p14="http://schemas.microsoft.com/office/powerpoint/2010/main" val="636238490"/>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5C48AF"/>
                </a:solidFill>
                <a:cs typeface="Times New Roman"/>
              </a:rPr>
              <a:t>Resource</a:t>
            </a:r>
            <a:r>
              <a:rPr lang="en-US" b="1" dirty="0" smtClean="0">
                <a:cs typeface="Times New Roman"/>
              </a:rPr>
              <a:t> Solutions &amp; Strategies</a:t>
            </a:r>
            <a:endParaRPr lang="en-US" b="1" dirty="0">
              <a:cs typeface="Times New Roman"/>
            </a:endParaRPr>
          </a:p>
        </p:txBody>
      </p:sp>
      <p:sp>
        <p:nvSpPr>
          <p:cNvPr id="3" name="Content Placeholder 2"/>
          <p:cNvSpPr>
            <a:spLocks noGrp="1"/>
          </p:cNvSpPr>
          <p:nvPr>
            <p:ph idx="1"/>
          </p:nvPr>
        </p:nvSpPr>
        <p:spPr/>
        <p:txBody>
          <a:bodyPr>
            <a:normAutofit/>
          </a:bodyPr>
          <a:lstStyle/>
          <a:p>
            <a:pPr>
              <a:buFont typeface="Wingdings" charset="2"/>
              <a:buChar char="ü"/>
            </a:pPr>
            <a:r>
              <a:rPr lang="en-US" sz="2800" b="0" dirty="0" smtClean="0">
                <a:cs typeface="Times New Roman"/>
              </a:rPr>
              <a:t>Braiding funding streams (pre-k, IDEA, Title I, etc.)</a:t>
            </a:r>
          </a:p>
          <a:p>
            <a:pPr>
              <a:buFont typeface="Wingdings" charset="2"/>
              <a:buChar char="ü"/>
            </a:pPr>
            <a:endParaRPr lang="en-US" sz="1000" b="0" dirty="0" smtClean="0">
              <a:cs typeface="Times New Roman"/>
            </a:endParaRPr>
          </a:p>
          <a:p>
            <a:pPr>
              <a:buFont typeface="Wingdings" charset="2"/>
              <a:buChar char="ü"/>
            </a:pPr>
            <a:r>
              <a:rPr lang="en-US" sz="2800" b="0" dirty="0" smtClean="0">
                <a:cs typeface="Times New Roman"/>
              </a:rPr>
              <a:t>Collaboration</a:t>
            </a:r>
          </a:p>
          <a:p>
            <a:pPr>
              <a:buFont typeface="Wingdings" charset="2"/>
              <a:buChar char="ü"/>
            </a:pPr>
            <a:endParaRPr lang="en-US" sz="900" b="0" dirty="0" smtClean="0">
              <a:cs typeface="Times New Roman"/>
            </a:endParaRPr>
          </a:p>
          <a:p>
            <a:pPr>
              <a:buFont typeface="Wingdings" charset="2"/>
              <a:buChar char="ü"/>
            </a:pPr>
            <a:r>
              <a:rPr lang="en-US" sz="2800" b="0" dirty="0" smtClean="0">
                <a:cs typeface="Times New Roman"/>
              </a:rPr>
              <a:t>Redistribution (itinerate/consultative vs. segregated)</a:t>
            </a:r>
          </a:p>
          <a:p>
            <a:pPr>
              <a:buFont typeface="Wingdings" charset="2"/>
              <a:buChar char="ü"/>
            </a:pPr>
            <a:endParaRPr lang="en-US" sz="900" b="0" dirty="0" smtClean="0">
              <a:cs typeface="Times New Roman"/>
            </a:endParaRPr>
          </a:p>
          <a:p>
            <a:pPr>
              <a:buFont typeface="Wingdings" charset="2"/>
              <a:buChar char="ü"/>
            </a:pPr>
            <a:r>
              <a:rPr lang="en-US" sz="2800" b="0" dirty="0" smtClean="0">
                <a:cs typeface="Times New Roman"/>
              </a:rPr>
              <a:t>Public awareness of the benefits=$$</a:t>
            </a:r>
          </a:p>
          <a:p>
            <a:endParaRPr lang="en-US" sz="900" b="0" dirty="0">
              <a:cs typeface="Times New Roman"/>
            </a:endParaRPr>
          </a:p>
          <a:p>
            <a:pPr>
              <a:buFont typeface="Wingdings" charset="2"/>
              <a:buChar char="ü"/>
            </a:pPr>
            <a:r>
              <a:rPr lang="en-US" sz="2800" b="0" dirty="0">
                <a:cs typeface="Times New Roman"/>
              </a:rPr>
              <a:t>Literature indicates inclusive services do not cost more than segregated</a:t>
            </a:r>
          </a:p>
          <a:p>
            <a:pPr>
              <a:buFont typeface="Wingdings" charset="2"/>
              <a:buChar char="ü"/>
            </a:pPr>
            <a:endParaRPr lang="en-US" sz="2800" dirty="0">
              <a:latin typeface="Times New Roman"/>
              <a:cs typeface="Times New Roman"/>
            </a:endParaRPr>
          </a:p>
        </p:txBody>
      </p:sp>
    </p:spTree>
    <p:extLst>
      <p:ext uri="{BB962C8B-B14F-4D97-AF65-F5344CB8AC3E}">
        <p14:creationId xmlns:p14="http://schemas.microsoft.com/office/powerpoint/2010/main" val="139573519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purple crayon"/>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colorTemperature colorTemp="9700"/>
                    </a14:imgEffect>
                    <a14:imgEffect>
                      <a14:saturation sat="44000"/>
                    </a14:imgEffect>
                  </a14:imgLayer>
                </a14:imgProps>
              </a:ext>
              <a:ext uri="{28A0092B-C50C-407E-A947-70E740481C1C}">
                <a14:useLocalDpi xmlns:a14="http://schemas.microsoft.com/office/drawing/2010/main"/>
              </a:ext>
            </a:extLst>
          </a:blip>
          <a:srcRect/>
          <a:stretch>
            <a:fillRect/>
          </a:stretch>
        </p:blipFill>
        <p:spPr bwMode="auto">
          <a:xfrm>
            <a:off x="0" y="441579"/>
            <a:ext cx="9260561" cy="6638016"/>
          </a:xfrm>
          <a:prstGeom prst="rect">
            <a:avLst/>
          </a:prstGeom>
          <a:noFill/>
          <a:ln w="76200">
            <a:solidFill>
              <a:srgbClr val="DFEAFF"/>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473729"/>
            <a:ext cx="8077200" cy="4169979"/>
          </a:xfrm>
        </p:spPr>
        <p:txBody>
          <a:bodyPr/>
          <a:lstStyle/>
          <a:p>
            <a:r>
              <a:rPr lang="en-US" b="1" dirty="0" smtClean="0">
                <a:solidFill>
                  <a:srgbClr val="000000"/>
                </a:solidFill>
                <a:cs typeface="Times New Roman"/>
              </a:rPr>
              <a:t>Evidence Based Practices for Successful Inclusion</a:t>
            </a:r>
            <a:endParaRPr lang="en-US" b="1" dirty="0">
              <a:solidFill>
                <a:srgbClr val="000000"/>
              </a:solidFill>
              <a:cs typeface="Times New Roman"/>
            </a:endParaRPr>
          </a:p>
        </p:txBody>
      </p:sp>
    </p:spTree>
    <p:extLst>
      <p:ext uri="{BB962C8B-B14F-4D97-AF65-F5344CB8AC3E}">
        <p14:creationId xmlns:p14="http://schemas.microsoft.com/office/powerpoint/2010/main" val="370209870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Screen Shot 2017-02-06 at 5.52.3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100"/>
            <a:ext cx="9144000" cy="6019374"/>
          </a:xfrm>
          <a:prstGeom prst="rect">
            <a:avLst/>
          </a:prstGeom>
        </p:spPr>
      </p:pic>
    </p:spTree>
    <p:extLst>
      <p:ext uri="{BB962C8B-B14F-4D97-AF65-F5344CB8AC3E}">
        <p14:creationId xmlns:p14="http://schemas.microsoft.com/office/powerpoint/2010/main" val="25548182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38" y="1687964"/>
            <a:ext cx="8741815" cy="3832142"/>
          </a:xfrm>
        </p:spPr>
        <p:txBody>
          <a:bodyPr>
            <a:normAutofit/>
          </a:bodyPr>
          <a:lstStyle/>
          <a:p>
            <a:pPr>
              <a:lnSpc>
                <a:spcPct val="90000"/>
              </a:lnSpc>
              <a:spcBef>
                <a:spcPts val="576"/>
              </a:spcBef>
            </a:pPr>
            <a:r>
              <a:rPr lang="en-US" sz="2800" dirty="0">
                <a:cs typeface="Times New Roman"/>
              </a:rPr>
              <a:t>Provide guidance to practitioners about effective ways to promote the development of young children with or at risk for disabilities </a:t>
            </a:r>
          </a:p>
          <a:p>
            <a:pPr>
              <a:lnSpc>
                <a:spcPct val="90000"/>
              </a:lnSpc>
              <a:spcBef>
                <a:spcPts val="1200"/>
              </a:spcBef>
            </a:pPr>
            <a:r>
              <a:rPr lang="en-US" sz="2800" dirty="0">
                <a:cs typeface="Times New Roman"/>
              </a:rPr>
              <a:t>Translate research into practice and emphasize the practices that are known to be effective and that produce better outcomes for children and families</a:t>
            </a:r>
          </a:p>
          <a:p>
            <a:pPr>
              <a:lnSpc>
                <a:spcPct val="90000"/>
              </a:lnSpc>
              <a:spcBef>
                <a:spcPts val="1200"/>
              </a:spcBef>
            </a:pPr>
            <a:r>
              <a:rPr lang="en-US" sz="2800" dirty="0">
                <a:cs typeface="Times New Roman"/>
              </a:rPr>
              <a:t>Should be used within developmentally and culturally responsive frameworks</a:t>
            </a:r>
          </a:p>
          <a:p>
            <a:endParaRPr lang="en-US" dirty="0"/>
          </a:p>
        </p:txBody>
      </p:sp>
      <p:sp>
        <p:nvSpPr>
          <p:cNvPr id="3" name="Title 2"/>
          <p:cNvSpPr>
            <a:spLocks noGrp="1"/>
          </p:cNvSpPr>
          <p:nvPr>
            <p:ph type="title"/>
          </p:nvPr>
        </p:nvSpPr>
        <p:spPr/>
        <p:txBody>
          <a:bodyPr>
            <a:normAutofit/>
          </a:bodyPr>
          <a:lstStyle/>
          <a:p>
            <a:r>
              <a:rPr lang="en-US" b="1" dirty="0" smtClean="0"/>
              <a:t>Use DEC Recommended Practices</a:t>
            </a:r>
            <a:endParaRPr lang="en-US" b="1" dirty="0"/>
          </a:p>
        </p:txBody>
      </p:sp>
      <p:sp>
        <p:nvSpPr>
          <p:cNvPr id="4" name="Footer Placeholder 3"/>
          <p:cNvSpPr>
            <a:spLocks noGrp="1"/>
          </p:cNvSpPr>
          <p:nvPr>
            <p:ph type="ftr" sz="quarter" idx="4294967295"/>
          </p:nvPr>
        </p:nvSpPr>
        <p:spPr>
          <a:xfrm>
            <a:off x="193638" y="5999747"/>
            <a:ext cx="8493162" cy="615543"/>
          </a:xfrm>
          <a:prstGeom prst="rect">
            <a:avLst/>
          </a:prstGeom>
        </p:spPr>
        <p:txBody>
          <a:bodyPr/>
          <a:lstStyle/>
          <a:p>
            <a:r>
              <a:rPr lang="en-US" dirty="0" smtClean="0"/>
              <a:t>The Preschool Inclusion Toolbox: How to Build and Lead a High-Quality Program by Erin E. Barton and Barbara J. Smith. Copyright (c) 2015 Paul H. Brookes Publishing Co. All rights reserved. </a:t>
            </a:r>
            <a:endParaRPr lang="en-US" dirty="0"/>
          </a:p>
        </p:txBody>
      </p:sp>
    </p:spTree>
    <p:extLst>
      <p:ext uri="{BB962C8B-B14F-4D97-AF65-F5344CB8AC3E}">
        <p14:creationId xmlns:p14="http://schemas.microsoft.com/office/powerpoint/2010/main" val="5378631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9312"/>
            <a:ext cx="8229600" cy="990600"/>
          </a:xfrm>
        </p:spPr>
        <p:txBody>
          <a:bodyPr/>
          <a:lstStyle/>
          <a:p>
            <a:r>
              <a:rPr lang="en-US" dirty="0" smtClean="0"/>
              <a:t>Resources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97617" y="1257980"/>
            <a:ext cx="7649958" cy="5600020"/>
          </a:xfrm>
          <a:prstGeom prst="rect">
            <a:avLst/>
          </a:prstGeom>
        </p:spPr>
      </p:pic>
    </p:spTree>
    <p:extLst>
      <p:ext uri="{BB962C8B-B14F-4D97-AF65-F5344CB8AC3E}">
        <p14:creationId xmlns:p14="http://schemas.microsoft.com/office/powerpoint/2010/main" val="10220542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55600" y="1485900"/>
            <a:ext cx="8420100" cy="3873500"/>
          </a:xfrm>
          <a:prstGeom prst="rect">
            <a:avLst/>
          </a:prstGeom>
        </p:spPr>
      </p:pic>
    </p:spTree>
    <p:extLst>
      <p:ext uri="{BB962C8B-B14F-4D97-AF65-F5344CB8AC3E}">
        <p14:creationId xmlns:p14="http://schemas.microsoft.com/office/powerpoint/2010/main" val="29198821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57200" y="1943100"/>
            <a:ext cx="8013700" cy="2971800"/>
          </a:xfrm>
          <a:prstGeom prst="rect">
            <a:avLst/>
          </a:prstGeom>
        </p:spPr>
      </p:pic>
    </p:spTree>
    <p:extLst>
      <p:ext uri="{BB962C8B-B14F-4D97-AF65-F5344CB8AC3E}">
        <p14:creationId xmlns:p14="http://schemas.microsoft.com/office/powerpoint/2010/main" val="40709226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Callout 4"/>
          <p:cNvSpPr/>
          <p:nvPr/>
        </p:nvSpPr>
        <p:spPr>
          <a:xfrm>
            <a:off x="275705" y="756746"/>
            <a:ext cx="3758431" cy="4756682"/>
          </a:xfrm>
          <a:prstGeom prst="wedgeEllipseCallout">
            <a:avLst>
              <a:gd name="adj1" fmla="val -52338"/>
              <a:gd name="adj2" fmla="val 7365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t>Share what is happening from your agency or position that is </a:t>
            </a:r>
            <a:r>
              <a:rPr lang="en-US" sz="2800" dirty="0"/>
              <a:t>c</a:t>
            </a:r>
            <a:r>
              <a:rPr lang="en-US" sz="2800" dirty="0" smtClean="0"/>
              <a:t>urrently or could increase high quality inclusion of young children</a:t>
            </a:r>
            <a:r>
              <a:rPr lang="en-US" dirty="0" smtClean="0"/>
              <a:t>.</a:t>
            </a:r>
            <a:endParaRPr lang="en-US" dirty="0"/>
          </a:p>
        </p:txBody>
      </p:sp>
      <p:sp>
        <p:nvSpPr>
          <p:cNvPr id="7" name="Oval Callout 6"/>
          <p:cNvSpPr/>
          <p:nvPr/>
        </p:nvSpPr>
        <p:spPr>
          <a:xfrm>
            <a:off x="4771184" y="756746"/>
            <a:ext cx="3758431" cy="4756682"/>
          </a:xfrm>
          <a:prstGeom prst="wedgeEllipseCallout">
            <a:avLst>
              <a:gd name="adj1" fmla="val 62574"/>
              <a:gd name="adj2" fmla="val 7560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t>Share something you heard today that raises questions or resonates with you. </a:t>
            </a:r>
            <a:endParaRPr lang="en-US" dirty="0"/>
          </a:p>
        </p:txBody>
      </p:sp>
    </p:spTree>
    <p:extLst>
      <p:ext uri="{BB962C8B-B14F-4D97-AF65-F5344CB8AC3E}">
        <p14:creationId xmlns:p14="http://schemas.microsoft.com/office/powerpoint/2010/main" val="11186355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2358"/>
            <a:ext cx="8229600" cy="1428842"/>
          </a:xfrm>
        </p:spPr>
        <p:txBody>
          <a:bodyPr>
            <a:noAutofit/>
          </a:bodyPr>
          <a:lstStyle/>
          <a:p>
            <a:r>
              <a:rPr lang="en-US" sz="3200" dirty="0" smtClean="0"/>
              <a:t>Poll- Select up to 3 state recommendations that have the most potential for IL and should be prioritized?</a:t>
            </a:r>
            <a:endParaRPr lang="en-US" sz="3200" dirty="0"/>
          </a:p>
        </p:txBody>
      </p:sp>
      <p:sp>
        <p:nvSpPr>
          <p:cNvPr id="3" name="Content Placeholder 2"/>
          <p:cNvSpPr>
            <a:spLocks noGrp="1"/>
          </p:cNvSpPr>
          <p:nvPr>
            <p:ph idx="1"/>
          </p:nvPr>
        </p:nvSpPr>
        <p:spPr>
          <a:xfrm>
            <a:off x="457200" y="1981200"/>
            <a:ext cx="8229600" cy="4876800"/>
          </a:xfrm>
        </p:spPr>
        <p:txBody>
          <a:bodyPr>
            <a:normAutofit/>
          </a:bodyPr>
          <a:lstStyle/>
          <a:p>
            <a:r>
              <a:rPr lang="en-US" dirty="0">
                <a:cs typeface="Helvetica"/>
              </a:rPr>
              <a:t>Create a State-Level Interagency Task Force and Plan for </a:t>
            </a:r>
            <a:r>
              <a:rPr lang="en-US" dirty="0" smtClean="0">
                <a:cs typeface="Helvetica"/>
              </a:rPr>
              <a:t>Inclusion (vision)</a:t>
            </a:r>
            <a:endParaRPr lang="en-US" dirty="0">
              <a:cs typeface="Helvetica"/>
            </a:endParaRPr>
          </a:p>
          <a:p>
            <a:r>
              <a:rPr lang="en-US" dirty="0" smtClean="0">
                <a:cs typeface="Helvetica"/>
              </a:rPr>
              <a:t>Set </a:t>
            </a:r>
            <a:r>
              <a:rPr lang="en-US" dirty="0">
                <a:cs typeface="Helvetica"/>
              </a:rPr>
              <a:t>Goals and Track Data</a:t>
            </a:r>
          </a:p>
          <a:p>
            <a:r>
              <a:rPr lang="en-US" dirty="0">
                <a:cs typeface="Helvetica"/>
              </a:rPr>
              <a:t>Review and Modify Resource Allocations</a:t>
            </a:r>
          </a:p>
          <a:p>
            <a:r>
              <a:rPr lang="en-US" dirty="0">
                <a:cs typeface="Helvetica"/>
              </a:rPr>
              <a:t>Ensure Quality Rating Frameworks are Inclusive</a:t>
            </a:r>
          </a:p>
          <a:p>
            <a:r>
              <a:rPr lang="en-US" dirty="0">
                <a:cs typeface="Helvetica"/>
              </a:rPr>
              <a:t>Strengthen Accountability and Build Incentive </a:t>
            </a:r>
            <a:r>
              <a:rPr lang="en-US" dirty="0" smtClean="0">
                <a:cs typeface="Helvetica"/>
              </a:rPr>
              <a:t>Structures.</a:t>
            </a:r>
          </a:p>
          <a:p>
            <a:r>
              <a:rPr lang="en-US" dirty="0" smtClean="0">
                <a:cs typeface="Helvetica"/>
              </a:rPr>
              <a:t>Build </a:t>
            </a:r>
            <a:r>
              <a:rPr lang="en-US" dirty="0">
                <a:cs typeface="Helvetica"/>
              </a:rPr>
              <a:t>a Coordinated Early Childhood Professional Development (PD) System</a:t>
            </a:r>
          </a:p>
          <a:p>
            <a:r>
              <a:rPr lang="en-US" dirty="0">
                <a:cs typeface="Helvetica"/>
              </a:rPr>
              <a:t>Implement Statewide Supports for Children’s Social-Emotional and Behavioral Health</a:t>
            </a:r>
          </a:p>
          <a:p>
            <a:r>
              <a:rPr lang="en-US" dirty="0">
                <a:cs typeface="Helvetica"/>
              </a:rPr>
              <a:t>Raise Public Awareness</a:t>
            </a:r>
          </a:p>
          <a:p>
            <a:endParaRPr lang="en-US" dirty="0"/>
          </a:p>
        </p:txBody>
      </p:sp>
    </p:spTree>
    <p:extLst>
      <p:ext uri="{BB962C8B-B14F-4D97-AF65-F5344CB8AC3E}">
        <p14:creationId xmlns:p14="http://schemas.microsoft.com/office/powerpoint/2010/main" val="34276546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summit is February 28, 2017</a:t>
            </a:r>
            <a:br>
              <a:rPr lang="en-US" dirty="0"/>
            </a:br>
            <a:endParaRPr lang="en-US" dirty="0"/>
          </a:p>
        </p:txBody>
      </p:sp>
      <p:sp>
        <p:nvSpPr>
          <p:cNvPr id="3" name="Content Placeholder 2"/>
          <p:cNvSpPr>
            <a:spLocks noGrp="1"/>
          </p:cNvSpPr>
          <p:nvPr>
            <p:ph idx="1"/>
          </p:nvPr>
        </p:nvSpPr>
        <p:spPr>
          <a:xfrm>
            <a:off x="457200" y="894644"/>
            <a:ext cx="8229600" cy="4876800"/>
          </a:xfrm>
        </p:spPr>
        <p:txBody>
          <a:bodyPr/>
          <a:lstStyle/>
          <a:p>
            <a:pPr marL="0" indent="0">
              <a:buNone/>
            </a:pPr>
            <a:endParaRPr lang="en-US" dirty="0"/>
          </a:p>
          <a:p>
            <a:pPr marL="0" indent="0">
              <a:buNone/>
            </a:pPr>
            <a:r>
              <a:rPr lang="en-US" dirty="0" smtClean="0"/>
              <a:t>What is your agencies role in policies that support inclusion?</a:t>
            </a:r>
          </a:p>
          <a:p>
            <a:pPr marL="0" indent="0">
              <a:buNone/>
            </a:pPr>
            <a:endParaRPr lang="en-US" dirty="0"/>
          </a:p>
          <a:p>
            <a:pPr marL="0" indent="0">
              <a:buNone/>
            </a:pPr>
            <a:r>
              <a:rPr lang="en-US" dirty="0" smtClean="0"/>
              <a:t>What opportunities do you see from your perspective regarding inclusive policies?</a:t>
            </a:r>
          </a:p>
          <a:p>
            <a:pPr marL="0" indent="0">
              <a:buNone/>
            </a:pPr>
            <a:endParaRPr lang="en-US" dirty="0"/>
          </a:p>
          <a:p>
            <a:pPr marL="0" indent="0">
              <a:buNone/>
            </a:pPr>
            <a:r>
              <a:rPr lang="en-US" dirty="0" smtClean="0"/>
              <a:t>What questions or challenges do you see?</a:t>
            </a:r>
            <a:endParaRPr lang="en-US" dirty="0"/>
          </a:p>
        </p:txBody>
      </p:sp>
      <p:pic>
        <p:nvPicPr>
          <p:cNvPr id="4" name="Picture 2"/>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5892044" y="4402666"/>
            <a:ext cx="3251955" cy="2429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83998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Summit Discussion Areas</a:t>
            </a:r>
            <a:endParaRPr lang="en-US" dirty="0"/>
          </a:p>
        </p:txBody>
      </p:sp>
      <p:sp>
        <p:nvSpPr>
          <p:cNvPr id="3" name="Content Placeholder 2"/>
          <p:cNvSpPr>
            <a:spLocks noGrp="1"/>
          </p:cNvSpPr>
          <p:nvPr>
            <p:ph idx="1"/>
          </p:nvPr>
        </p:nvSpPr>
        <p:spPr>
          <a:xfrm>
            <a:off x="457200" y="1600200"/>
            <a:ext cx="7874000" cy="3759200"/>
          </a:xfrm>
        </p:spPr>
        <p:txBody>
          <a:bodyPr>
            <a:normAutofit lnSpcReduction="10000"/>
          </a:bodyPr>
          <a:lstStyle/>
          <a:p>
            <a:r>
              <a:rPr lang="en-US" sz="3200" dirty="0" smtClean="0"/>
              <a:t>Strengthening and Supporting </a:t>
            </a:r>
            <a:r>
              <a:rPr lang="en-US" sz="3200" dirty="0"/>
              <a:t>a Competent </a:t>
            </a:r>
            <a:r>
              <a:rPr lang="en-US" sz="3200" dirty="0" smtClean="0"/>
              <a:t>Workforce</a:t>
            </a:r>
          </a:p>
          <a:p>
            <a:pPr marL="0" indent="0">
              <a:buNone/>
            </a:pPr>
            <a:r>
              <a:rPr lang="en-US" sz="3200" dirty="0" smtClean="0"/>
              <a:t> </a:t>
            </a:r>
          </a:p>
          <a:p>
            <a:r>
              <a:rPr lang="en-US" sz="3200" dirty="0"/>
              <a:t>Improving Access to Inclusive Early Childhood </a:t>
            </a:r>
            <a:r>
              <a:rPr lang="en-US" sz="3200" dirty="0" smtClean="0"/>
              <a:t>Settings</a:t>
            </a:r>
          </a:p>
          <a:p>
            <a:pPr marL="0" indent="0">
              <a:buNone/>
            </a:pPr>
            <a:r>
              <a:rPr lang="en-US" sz="3200" dirty="0" smtClean="0"/>
              <a:t> </a:t>
            </a:r>
          </a:p>
          <a:p>
            <a:r>
              <a:rPr lang="en-US" sz="3200" dirty="0"/>
              <a:t> Systems Alignment and Collaboration </a:t>
            </a:r>
            <a:endParaRPr lang="en-US" sz="3200" dirty="0" smtClean="0"/>
          </a:p>
          <a:p>
            <a:endParaRPr lang="en-US" dirty="0"/>
          </a:p>
        </p:txBody>
      </p:sp>
      <p:pic>
        <p:nvPicPr>
          <p:cNvPr id="4" name="Picture 3" descr="Inclusion_Logo_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10814" y="5131444"/>
            <a:ext cx="3662857" cy="1726556"/>
          </a:xfrm>
          <a:prstGeom prst="rect">
            <a:avLst/>
          </a:prstGeom>
        </p:spPr>
      </p:pic>
    </p:spTree>
    <p:extLst>
      <p:ext uri="{BB962C8B-B14F-4D97-AF65-F5344CB8AC3E}">
        <p14:creationId xmlns:p14="http://schemas.microsoft.com/office/powerpoint/2010/main" val="3896003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28700"/>
            <a:ext cx="8229600" cy="990600"/>
          </a:xfrm>
        </p:spPr>
        <p:txBody>
          <a:bodyPr>
            <a:noAutofit/>
          </a:bodyPr>
          <a:lstStyle/>
          <a:p>
            <a:r>
              <a:rPr lang="en-US" dirty="0" smtClean="0"/>
              <a:t>Do you need more information before the summit?</a:t>
            </a:r>
            <a:endParaRPr lang="en-US" dirty="0"/>
          </a:p>
        </p:txBody>
      </p:sp>
      <p:sp>
        <p:nvSpPr>
          <p:cNvPr id="3" name="Content Placeholder 2"/>
          <p:cNvSpPr>
            <a:spLocks noGrp="1"/>
          </p:cNvSpPr>
          <p:nvPr>
            <p:ph idx="1"/>
          </p:nvPr>
        </p:nvSpPr>
        <p:spPr>
          <a:xfrm>
            <a:off x="457200" y="3104444"/>
            <a:ext cx="8229600" cy="3372556"/>
          </a:xfrm>
        </p:spPr>
        <p:txBody>
          <a:bodyPr>
            <a:normAutofit/>
          </a:bodyPr>
          <a:lstStyle/>
          <a:p>
            <a:pPr marL="0" indent="0">
              <a:buNone/>
            </a:pPr>
            <a:r>
              <a:rPr lang="en-US" sz="2800" dirty="0" smtClean="0"/>
              <a:t>Drop an email to </a:t>
            </a:r>
          </a:p>
          <a:p>
            <a:pPr marL="0" indent="0">
              <a:buNone/>
            </a:pPr>
            <a:r>
              <a:rPr lang="en-US" sz="2800" dirty="0" smtClean="0">
                <a:solidFill>
                  <a:srgbClr val="142951"/>
                </a:solidFill>
                <a:hlinkClick r:id="rId3"/>
              </a:rPr>
              <a:t>Ann.kremer@eclre.org</a:t>
            </a:r>
            <a:r>
              <a:rPr lang="en-US" sz="2800" dirty="0" smtClean="0">
                <a:solidFill>
                  <a:srgbClr val="142951"/>
                </a:solidFill>
              </a:rPr>
              <a:t> </a:t>
            </a:r>
          </a:p>
          <a:p>
            <a:pPr marL="0" indent="0">
              <a:buNone/>
            </a:pPr>
            <a:r>
              <a:rPr lang="en-US" sz="2800" dirty="0" smtClean="0"/>
              <a:t>And we can set up a time to talk.</a:t>
            </a:r>
            <a:endParaRPr lang="en-US" sz="2800" dirty="0"/>
          </a:p>
        </p:txBody>
      </p:sp>
      <p:pic>
        <p:nvPicPr>
          <p:cNvPr id="6" name="Content Placeholder 3"/>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406444" y="2644245"/>
            <a:ext cx="2737556" cy="3578755"/>
          </a:xfrm>
          <a:prstGeom prst="rect">
            <a:avLst/>
          </a:prstGeom>
        </p:spPr>
      </p:pic>
    </p:spTree>
    <p:extLst>
      <p:ext uri="{BB962C8B-B14F-4D97-AF65-F5344CB8AC3E}">
        <p14:creationId xmlns:p14="http://schemas.microsoft.com/office/powerpoint/2010/main" val="25109628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141" y="444791"/>
            <a:ext cx="7691719" cy="931930"/>
          </a:xfrm>
        </p:spPr>
        <p:txBody>
          <a:bodyPr/>
          <a:lstStyle/>
          <a:p>
            <a:r>
              <a:rPr lang="en-US" dirty="0" smtClean="0"/>
              <a:t>Contact Information</a:t>
            </a:r>
            <a:endParaRPr lang="en-US" dirty="0"/>
          </a:p>
        </p:txBody>
      </p:sp>
      <p:sp>
        <p:nvSpPr>
          <p:cNvPr id="3" name="Content Placeholder 2"/>
          <p:cNvSpPr>
            <a:spLocks noGrp="1"/>
          </p:cNvSpPr>
          <p:nvPr>
            <p:ph idx="1"/>
          </p:nvPr>
        </p:nvSpPr>
        <p:spPr>
          <a:xfrm>
            <a:off x="225778" y="1376721"/>
            <a:ext cx="5305778" cy="5214579"/>
          </a:xfrm>
        </p:spPr>
        <p:txBody>
          <a:bodyPr>
            <a:normAutofit/>
          </a:bodyPr>
          <a:lstStyle/>
          <a:p>
            <a:pPr marL="0" indent="0">
              <a:lnSpc>
                <a:spcPct val="120000"/>
              </a:lnSpc>
              <a:spcBef>
                <a:spcPts val="0"/>
              </a:spcBef>
              <a:buNone/>
            </a:pPr>
            <a:r>
              <a:rPr lang="en-US" sz="3300" dirty="0" smtClean="0"/>
              <a:t>Ann Kremer</a:t>
            </a:r>
          </a:p>
          <a:p>
            <a:pPr marL="297180" lvl="1" indent="0">
              <a:lnSpc>
                <a:spcPct val="120000"/>
              </a:lnSpc>
              <a:spcBef>
                <a:spcPts val="0"/>
              </a:spcBef>
              <a:buNone/>
            </a:pPr>
            <a:r>
              <a:rPr lang="en-US" sz="2400" dirty="0" smtClean="0"/>
              <a:t> ann.kremer@eclre.org</a:t>
            </a:r>
          </a:p>
          <a:p>
            <a:pPr marL="297180" lvl="1" indent="0">
              <a:lnSpc>
                <a:spcPct val="120000"/>
              </a:lnSpc>
              <a:spcBef>
                <a:spcPts val="0"/>
              </a:spcBef>
              <a:buNone/>
            </a:pPr>
            <a:r>
              <a:rPr lang="en-US" sz="2400" dirty="0" smtClean="0"/>
              <a:t>815-356-8310</a:t>
            </a:r>
          </a:p>
          <a:p>
            <a:pPr marL="297180" lvl="1" indent="0">
              <a:lnSpc>
                <a:spcPct val="120000"/>
              </a:lnSpc>
              <a:spcBef>
                <a:spcPts val="0"/>
              </a:spcBef>
              <a:buNone/>
            </a:pPr>
            <a:endParaRPr lang="en-US" sz="2400" dirty="0" smtClean="0"/>
          </a:p>
          <a:p>
            <a:pPr marL="0" indent="0">
              <a:lnSpc>
                <a:spcPct val="120000"/>
              </a:lnSpc>
              <a:spcBef>
                <a:spcPts val="0"/>
              </a:spcBef>
              <a:buNone/>
            </a:pPr>
            <a:r>
              <a:rPr lang="en-US" sz="3300" dirty="0" smtClean="0"/>
              <a:t>Erin Barton</a:t>
            </a:r>
          </a:p>
          <a:p>
            <a:pPr marL="0" indent="0">
              <a:lnSpc>
                <a:spcPct val="120000"/>
              </a:lnSpc>
              <a:spcBef>
                <a:spcPts val="0"/>
              </a:spcBef>
              <a:buNone/>
            </a:pPr>
            <a:r>
              <a:rPr lang="en-US" dirty="0" err="1" smtClean="0"/>
              <a:t>erin.e.barton</a:t>
            </a:r>
            <a:r>
              <a:rPr lang="en-US" dirty="0" err="1"/>
              <a:t>@vanderbilt.edu</a:t>
            </a:r>
            <a:r>
              <a:rPr lang="en-US" dirty="0"/>
              <a:t> </a:t>
            </a:r>
          </a:p>
          <a:p>
            <a:pPr marL="0" indent="0">
              <a:lnSpc>
                <a:spcPct val="120000"/>
              </a:lnSpc>
              <a:spcBef>
                <a:spcPts val="0"/>
              </a:spcBef>
              <a:buNone/>
            </a:pPr>
            <a:endParaRPr lang="en-US" sz="4500" dirty="0"/>
          </a:p>
          <a:p>
            <a:pPr marL="0" indent="0">
              <a:lnSpc>
                <a:spcPct val="90000"/>
              </a:lnSpc>
              <a:spcBef>
                <a:spcPts val="0"/>
              </a:spcBef>
              <a:buNone/>
            </a:pPr>
            <a:endParaRPr lang="en-US" sz="2800" dirty="0"/>
          </a:p>
          <a:p>
            <a:pPr marL="0" indent="0">
              <a:lnSpc>
                <a:spcPct val="90000"/>
              </a:lnSpc>
              <a:spcBef>
                <a:spcPts val="0"/>
              </a:spcBef>
              <a:buNone/>
            </a:pPr>
            <a:r>
              <a:rPr lang="en-US" sz="2800" dirty="0"/>
              <a:t>	</a:t>
            </a:r>
            <a:endParaRPr lang="en-US" sz="2800" dirty="0" smtClean="0"/>
          </a:p>
          <a:p>
            <a:pPr marL="0" indent="0">
              <a:lnSpc>
                <a:spcPct val="90000"/>
              </a:lnSpc>
              <a:spcBef>
                <a:spcPts val="0"/>
              </a:spcBef>
              <a:buNone/>
            </a:pPr>
            <a:endParaRPr lang="en-US" sz="2800" dirty="0"/>
          </a:p>
          <a:p>
            <a:pPr marL="0" indent="0">
              <a:lnSpc>
                <a:spcPts val="1500"/>
              </a:lnSpc>
              <a:spcBef>
                <a:spcPts val="1200"/>
              </a:spcBef>
              <a:buNone/>
            </a:pPr>
            <a:endParaRPr lang="en-US" dirty="0"/>
          </a:p>
          <a:p>
            <a:pPr marL="0" lvl="1" indent="0">
              <a:lnSpc>
                <a:spcPct val="70000"/>
              </a:lnSpc>
              <a:buNone/>
            </a:pPr>
            <a:endParaRPr lang="en-US" dirty="0"/>
          </a:p>
          <a:p>
            <a:pPr lvl="1"/>
            <a:endParaRPr lang="en-US" sz="2400" dirty="0" smtClean="0"/>
          </a:p>
        </p:txBody>
      </p:sp>
      <p:pic>
        <p:nvPicPr>
          <p:cNvPr id="4" name="Picture 8"/>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5279818" y="1013007"/>
            <a:ext cx="4408029" cy="587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rot="21330138">
            <a:off x="6666722" y="3683420"/>
            <a:ext cx="1841520" cy="646331"/>
          </a:xfrm>
          <a:prstGeom prst="rect">
            <a:avLst/>
          </a:prstGeom>
          <a:noFill/>
        </p:spPr>
        <p:txBody>
          <a:bodyPr wrap="none" rtlCol="0">
            <a:spAutoFit/>
          </a:bodyPr>
          <a:lstStyle/>
          <a:p>
            <a:r>
              <a:rPr lang="en-US" sz="3600" dirty="0" smtClean="0">
                <a:solidFill>
                  <a:schemeClr val="bg1"/>
                </a:solidFill>
                <a:latin typeface="Rockwell"/>
                <a:cs typeface="Rockwell"/>
              </a:rPr>
              <a:t>Thanks!</a:t>
            </a:r>
            <a:endParaRPr lang="en-US" sz="2800" dirty="0">
              <a:solidFill>
                <a:schemeClr val="bg1"/>
              </a:solidFill>
              <a:latin typeface="Rockwell"/>
              <a:cs typeface="Rockwell"/>
            </a:endParaRPr>
          </a:p>
        </p:txBody>
      </p:sp>
    </p:spTree>
    <p:extLst>
      <p:ext uri="{BB962C8B-B14F-4D97-AF65-F5344CB8AC3E}">
        <p14:creationId xmlns:p14="http://schemas.microsoft.com/office/powerpoint/2010/main" val="337457121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6">
      <a:dk1>
        <a:srgbClr val="2553A2"/>
      </a:dk1>
      <a:lt1>
        <a:srgbClr val="FFFFFF"/>
      </a:lt1>
      <a:dk2>
        <a:srgbClr val="2853A2"/>
      </a:dk2>
      <a:lt2>
        <a:srgbClr val="D4D4D4"/>
      </a:lt2>
      <a:accent1>
        <a:srgbClr val="FDC254"/>
      </a:accent1>
      <a:accent2>
        <a:srgbClr val="339E93"/>
      </a:accent2>
      <a:accent3>
        <a:srgbClr val="5C48AF"/>
      </a:accent3>
      <a:accent4>
        <a:srgbClr val="7D8F8C"/>
      </a:accent4>
      <a:accent5>
        <a:srgbClr val="D06B20"/>
      </a:accent5>
      <a:accent6>
        <a:srgbClr val="958B8B"/>
      </a:accent6>
      <a:hlink>
        <a:srgbClr val="77D0C4"/>
      </a:hlink>
      <a:folHlink>
        <a:srgbClr val="969696"/>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1106</TotalTime>
  <Words>3624</Words>
  <Application>Microsoft Macintosh PowerPoint</Application>
  <PresentationFormat>On-screen Show (4:3)</PresentationFormat>
  <Paragraphs>540</Paragraphs>
  <Slides>56</Slides>
  <Notes>50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Clarity</vt:lpstr>
      <vt:lpstr>Welcome! Early Childhood Inclusion Policy Summit Pre-Learning Webinar</vt:lpstr>
      <vt:lpstr>Presenters</vt:lpstr>
      <vt:lpstr>Policy Statement</vt:lpstr>
      <vt:lpstr>State Recommendations  </vt:lpstr>
      <vt:lpstr>Proposal to Illinois Council for Developmental Disabilities</vt:lpstr>
      <vt:lpstr>Total Number of Children in Illinois </vt:lpstr>
      <vt:lpstr>Illinois Young Children with IFSP or IEPs</vt:lpstr>
      <vt:lpstr>Early Childhood Programs Required to Prioritize or Enroll Children with Disabilities</vt:lpstr>
      <vt:lpstr>Children Enrolled</vt:lpstr>
      <vt:lpstr>Programs and Summary</vt:lpstr>
      <vt:lpstr>Part B Indicator 6 Data Where are children 3-5 with IEPs receiving the majority of special education services</vt:lpstr>
      <vt:lpstr>Part B Indicator 6 Data Where are children 3-5 with IEPs receiving the majority of special education services</vt:lpstr>
      <vt:lpstr>Indicator 6a https://www2.ed.gov/fund/data/report/idea/partbspap/allyears.html  </vt:lpstr>
      <vt:lpstr>Indicator 6b https://www2.ed.gov/fund/data/report/idea/partbspap/allyears.html  </vt:lpstr>
      <vt:lpstr>Illinois Part C Indicator 2: Services in Natural Environments</vt:lpstr>
      <vt:lpstr>Early Childhood Inclusion:  The Research FACTS</vt:lpstr>
      <vt:lpstr>Early Childhood Inclusion:  The Research FACTS</vt:lpstr>
      <vt:lpstr>Early Childhood Inclusion:  The Research FACTS</vt:lpstr>
      <vt:lpstr>Early Childhood Inclusion:  The IDEA FACTS</vt:lpstr>
      <vt:lpstr>PowerPoint Presentation</vt:lpstr>
      <vt:lpstr>Policy Statement on Inclusion of Children with Disabilities in Early Childhood Programs</vt:lpstr>
      <vt:lpstr>Early Childhood Inclusion:  The IDEA FACTS</vt:lpstr>
      <vt:lpstr>Early Childhood Inclusion:  The IDEA FACTS</vt:lpstr>
      <vt:lpstr>Early Childhood Inclusion:  The Profession FACTS</vt:lpstr>
      <vt:lpstr>Early Childhood Inclusion:  The Profession FACTS</vt:lpstr>
      <vt:lpstr>DEC/NAEYC Position Statement on Inclusion: Access</vt:lpstr>
      <vt:lpstr>DEC/NAEYC Position Statement on Inclusion: Participation</vt:lpstr>
      <vt:lpstr>DEC/NAEYC Position Statement on Inclusion: Supports</vt:lpstr>
      <vt:lpstr>Early Childhood Inclusion:  The Practice FACTS</vt:lpstr>
      <vt:lpstr>Early Childhood Inclusion:  The Practice FACTS</vt:lpstr>
      <vt:lpstr>Early Childhood Inclusion:  The FACTS</vt:lpstr>
      <vt:lpstr>The Survey: Inclusion Definition</vt:lpstr>
      <vt:lpstr>The Survey: Respondents  </vt:lpstr>
      <vt:lpstr>The Survey: Roles </vt:lpstr>
      <vt:lpstr>What are the challenges to Early Childhood Inclusion? </vt:lpstr>
      <vt:lpstr>Comparison to 1993 Survey</vt:lpstr>
      <vt:lpstr>Comparison to 1993 Survey</vt:lpstr>
      <vt:lpstr>Solutions and Strategies that support Early Childhood Inclusion</vt:lpstr>
      <vt:lpstr>Attitude &amp; Belief Solutions/Strategies</vt:lpstr>
      <vt:lpstr>Collaboration</vt:lpstr>
      <vt:lpstr>Build Awareness &amp; Support</vt:lpstr>
      <vt:lpstr>Policy Solutions &amp; Strategies</vt:lpstr>
      <vt:lpstr>Policy Solutions &amp; Strategies</vt:lpstr>
      <vt:lpstr>Resource Solutions &amp; Strategies</vt:lpstr>
      <vt:lpstr>Evidence Based Practices for Successful Inclusion</vt:lpstr>
      <vt:lpstr>PowerPoint Presentation</vt:lpstr>
      <vt:lpstr>Use DEC Recommended Practices</vt:lpstr>
      <vt:lpstr>Resources</vt:lpstr>
      <vt:lpstr>Resources</vt:lpstr>
      <vt:lpstr>Resources</vt:lpstr>
      <vt:lpstr>PowerPoint Presentation</vt:lpstr>
      <vt:lpstr>Poll- Select up to 3 state recommendations that have the most potential for IL and should be prioritized?</vt:lpstr>
      <vt:lpstr>The summit is February 28, 2017 </vt:lpstr>
      <vt:lpstr>Summit Discussion Areas</vt:lpstr>
      <vt:lpstr>Do you need more information before the summit?</vt:lpstr>
      <vt:lpstr>Contact Information</vt:lpstr>
    </vt:vector>
  </TitlesOfParts>
  <Company>Early CHOICES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Indicator 6A:  Percentage of 3-5 year olds with IEPs attending a regular early childhood program and receiving the majority of special education and related services in the regular early childhood program</dc:title>
  <dc:creator>Ann Kremer</dc:creator>
  <cp:lastModifiedBy>Ann Kremer</cp:lastModifiedBy>
  <cp:revision>65</cp:revision>
  <cp:lastPrinted>2017-02-06T21:23:25Z</cp:lastPrinted>
  <dcterms:created xsi:type="dcterms:W3CDTF">2017-01-31T17:53:47Z</dcterms:created>
  <dcterms:modified xsi:type="dcterms:W3CDTF">2017-02-07T18:13:11Z</dcterms:modified>
</cp:coreProperties>
</file>